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png>
</file>

<file path=ppt/media/image13.png>
</file>

<file path=ppt/media/image14.svg>
</file>

<file path=ppt/media/image2.png>
</file>

<file path=ppt/media/image3.pn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E49A21-5714-4C21-A913-8DA5D032A1EB}" type="datetimeFigureOut">
              <a:rPr lang="en-US" smtClean="0"/>
              <a:t>5/27/2021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8D7F22-4B68-43F5-ADB1-A336A2D9BBB3}" type="slidenum">
              <a:rPr lang="en-US" smtClean="0"/>
              <a:t>‹#›</a:t>
            </a:fld>
            <a:endParaRPr lang="en-US"/>
          </a:p>
        </p:txBody>
      </p:sp>
    </p:spTree>
    <p:extLst>
      <p:ext uri="{BB962C8B-B14F-4D97-AF65-F5344CB8AC3E}">
        <p14:creationId xmlns:p14="http://schemas.microsoft.com/office/powerpoint/2010/main" val="2497572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more social engineering </a:t>
            </a:r>
          </a:p>
          <a:p>
            <a:r>
              <a:rPr lang="en-US" b="1" i="0" dirty="0">
                <a:solidFill>
                  <a:srgbClr val="080E14"/>
                </a:solidFill>
                <a:effectLst/>
                <a:latin typeface="Proxima Nova ZD"/>
              </a:rPr>
              <a:t>Downloading malicious internet content</a:t>
            </a:r>
          </a:p>
          <a:p>
            <a:r>
              <a:rPr lang="en-US" b="1" i="0" dirty="0">
                <a:solidFill>
                  <a:srgbClr val="080E14"/>
                </a:solidFill>
                <a:effectLst/>
                <a:latin typeface="Proxima Nova ZD"/>
              </a:rPr>
              <a:t>. Information leakage</a:t>
            </a:r>
          </a:p>
          <a:p>
            <a:r>
              <a:rPr lang="en-US" b="1" i="0" dirty="0">
                <a:solidFill>
                  <a:srgbClr val="080E14"/>
                </a:solidFill>
                <a:effectLst/>
                <a:latin typeface="Proxima Nova ZD"/>
              </a:rPr>
              <a:t>Illegal activities</a:t>
            </a:r>
            <a:endParaRPr lang="en-US" dirty="0"/>
          </a:p>
        </p:txBody>
      </p:sp>
      <p:sp>
        <p:nvSpPr>
          <p:cNvPr id="4" name="Slide Number Placeholder 3"/>
          <p:cNvSpPr>
            <a:spLocks noGrp="1"/>
          </p:cNvSpPr>
          <p:nvPr>
            <p:ph type="sldNum" sz="quarter" idx="5"/>
          </p:nvPr>
        </p:nvSpPr>
        <p:spPr/>
        <p:txBody>
          <a:bodyPr/>
          <a:lstStyle/>
          <a:p>
            <a:fld id="{2D8D7F22-4B68-43F5-ADB1-A336A2D9BBB3}" type="slidenum">
              <a:rPr lang="en-US" smtClean="0"/>
              <a:t>5</a:t>
            </a:fld>
            <a:endParaRPr lang="en-US"/>
          </a:p>
        </p:txBody>
      </p:sp>
    </p:spTree>
    <p:extLst>
      <p:ext uri="{BB962C8B-B14F-4D97-AF65-F5344CB8AC3E}">
        <p14:creationId xmlns:p14="http://schemas.microsoft.com/office/powerpoint/2010/main" val="225008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8D7F22-4B68-43F5-ADB1-A336A2D9BBB3}" type="slidenum">
              <a:rPr lang="en-US" smtClean="0"/>
              <a:t>8</a:t>
            </a:fld>
            <a:endParaRPr lang="en-US"/>
          </a:p>
        </p:txBody>
      </p:sp>
    </p:spTree>
    <p:extLst>
      <p:ext uri="{BB962C8B-B14F-4D97-AF65-F5344CB8AC3E}">
        <p14:creationId xmlns:p14="http://schemas.microsoft.com/office/powerpoint/2010/main" val="243774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D8D7F22-4B68-43F5-ADB1-A336A2D9BBB3}" type="slidenum">
              <a:rPr lang="en-US" smtClean="0"/>
              <a:t>9</a:t>
            </a:fld>
            <a:endParaRPr lang="en-US"/>
          </a:p>
        </p:txBody>
      </p:sp>
    </p:spTree>
    <p:extLst>
      <p:ext uri="{BB962C8B-B14F-4D97-AF65-F5344CB8AC3E}">
        <p14:creationId xmlns:p14="http://schemas.microsoft.com/office/powerpoint/2010/main" val="844394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7905529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2624799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755691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8817635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638954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4792966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14866529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2385911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3744823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F265267-2D6D-4A4C-8FF6-00AA299CEFCE}" type="datetimeFigureOut">
              <a:rPr lang="en-US" smtClean="0"/>
              <a:t>5/27/2021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5893481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265267-2D6D-4A4C-8FF6-00AA299CEFCE}" type="datetimeFigureOut">
              <a:rPr lang="en-US" smtClean="0"/>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2696607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F265267-2D6D-4A4C-8FF6-00AA299CEFCE}" type="datetimeFigureOut">
              <a:rPr lang="en-US" smtClean="0"/>
              <a:t>5/27/2021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158973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F265267-2D6D-4A4C-8FF6-00AA299CEFCE}" type="datetimeFigureOut">
              <a:rPr lang="en-US" smtClean="0"/>
              <a:t>5/27/2021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3391124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265267-2D6D-4A4C-8FF6-00AA299CEFCE}" type="datetimeFigureOut">
              <a:rPr lang="en-US" smtClean="0"/>
              <a:t>5/27/2021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2695138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F265267-2D6D-4A4C-8FF6-00AA299CEFCE}" type="datetimeFigureOut">
              <a:rPr lang="en-US" smtClean="0"/>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22896192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F265267-2D6D-4A4C-8FF6-00AA299CEFCE}" type="datetimeFigureOut">
              <a:rPr lang="en-US" smtClean="0"/>
              <a:t>5/27/2021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B70F6E9-C881-4BC2-A845-B60453A14E7D}" type="slidenum">
              <a:rPr lang="en-US" smtClean="0"/>
              <a:t>‹#›</a:t>
            </a:fld>
            <a:endParaRPr lang="en-US"/>
          </a:p>
        </p:txBody>
      </p:sp>
    </p:spTree>
    <p:extLst>
      <p:ext uri="{BB962C8B-B14F-4D97-AF65-F5344CB8AC3E}">
        <p14:creationId xmlns:p14="http://schemas.microsoft.com/office/powerpoint/2010/main" val="4156008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F265267-2D6D-4A4C-8FF6-00AA299CEFCE}" type="datetimeFigureOut">
              <a:rPr lang="en-US" smtClean="0"/>
              <a:t>5/27/2021</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B70F6E9-C881-4BC2-A845-B60453A14E7D}" type="slidenum">
              <a:rPr lang="en-US" smtClean="0"/>
              <a:t>‹#›</a:t>
            </a:fld>
            <a:endParaRPr lang="en-US"/>
          </a:p>
        </p:txBody>
      </p:sp>
    </p:spTree>
    <p:extLst>
      <p:ext uri="{BB962C8B-B14F-4D97-AF65-F5344CB8AC3E}">
        <p14:creationId xmlns:p14="http://schemas.microsoft.com/office/powerpoint/2010/main" val="24493481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10BE40E3-5550-4CDD-B4FD-387C33EBF1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2" name="Straight Connector 11">
              <a:extLst>
                <a:ext uri="{FF2B5EF4-FFF2-40B4-BE49-F238E27FC236}">
                  <a16:creationId xmlns:a16="http://schemas.microsoft.com/office/drawing/2014/main" id="{71A6B738-E50C-4653-B343-B9D6A5EA277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98768D6-B28C-40A3-B381-39306F5816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B27C15B9-7795-4321-AB30-DF1DEF65C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578EC957-1F3F-4C00-B023-C8725C217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3D642632-BBD5-46D6-A91D-9B2BF6821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BF9D518D-AFF5-4DE2-AEE2-0EC15479A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14EF979B-B00D-460C-BD56-7EEAFB7E0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3E40F9A1-6B82-400F-9397-26D1D36F1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2EF7DDF1-FF86-4CA4-B08B-8939557EBD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6D7C1F89-72B2-4FDC-B9E2-04F52D5C50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6" name="Picture 12" descr="Top 10 Most Common Types of Cyber Attacks | Australian Cyber Security  Conglomorate">
            <a:extLst>
              <a:ext uri="{FF2B5EF4-FFF2-40B4-BE49-F238E27FC236}">
                <a16:creationId xmlns:a16="http://schemas.microsoft.com/office/drawing/2014/main" id="{E5BAB8C4-2D94-41C0-BBC5-275135D3C57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0316" r="24705"/>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03A306F-0C63-4C65-88B1-90066C85D85B}"/>
              </a:ext>
            </a:extLst>
          </p:cNvPr>
          <p:cNvSpPr>
            <a:spLocks noGrp="1"/>
          </p:cNvSpPr>
          <p:nvPr>
            <p:ph type="ctrTitle"/>
          </p:nvPr>
        </p:nvSpPr>
        <p:spPr>
          <a:xfrm>
            <a:off x="677333" y="609600"/>
            <a:ext cx="3851123" cy="1320800"/>
          </a:xfrm>
        </p:spPr>
        <p:txBody>
          <a:bodyPr vert="horz" lIns="91440" tIns="45720" rIns="91440" bIns="45720" rtlCol="0" anchor="t">
            <a:normAutofit/>
          </a:bodyPr>
          <a:lstStyle/>
          <a:p>
            <a:pPr algn="l">
              <a:lnSpc>
                <a:spcPct val="90000"/>
              </a:lnSpc>
            </a:pPr>
            <a:r>
              <a:rPr lang="en-US" sz="2300" b="1" dirty="0">
                <a:solidFill>
                  <a:schemeClr val="tx1"/>
                </a:solidFill>
              </a:rPr>
              <a:t>Strategy Of Campus WLAN Network Security Based on University Management </a:t>
            </a:r>
          </a:p>
        </p:txBody>
      </p:sp>
      <p:sp>
        <p:nvSpPr>
          <p:cNvPr id="3" name="Subtitle 2">
            <a:extLst>
              <a:ext uri="{FF2B5EF4-FFF2-40B4-BE49-F238E27FC236}">
                <a16:creationId xmlns:a16="http://schemas.microsoft.com/office/drawing/2014/main" id="{EACAD8C1-A5DD-4955-BD34-D47817169454}"/>
              </a:ext>
            </a:extLst>
          </p:cNvPr>
          <p:cNvSpPr>
            <a:spLocks noGrp="1"/>
          </p:cNvSpPr>
          <p:nvPr>
            <p:ph type="subTitle" idx="1"/>
          </p:nvPr>
        </p:nvSpPr>
        <p:spPr>
          <a:xfrm>
            <a:off x="601757" y="1651518"/>
            <a:ext cx="4235217" cy="5131022"/>
          </a:xfrm>
        </p:spPr>
        <p:txBody>
          <a:bodyPr vert="horz" lIns="91440" tIns="45720" rIns="91440" bIns="45720" rtlCol="0">
            <a:normAutofit fontScale="92500" lnSpcReduction="20000"/>
          </a:bodyPr>
          <a:lstStyle/>
          <a:p>
            <a:pPr algn="ctr"/>
            <a:endParaRPr lang="en-US" dirty="0">
              <a:solidFill>
                <a:schemeClr val="tx1">
                  <a:lumMod val="75000"/>
                  <a:lumOff val="25000"/>
                </a:schemeClr>
              </a:solidFill>
            </a:endParaRPr>
          </a:p>
          <a:p>
            <a:pPr algn="ctr"/>
            <a:r>
              <a:rPr lang="en-US" dirty="0">
                <a:solidFill>
                  <a:schemeClr val="tx1">
                    <a:lumMod val="75000"/>
                    <a:lumOff val="25000"/>
                  </a:schemeClr>
                </a:solidFill>
              </a:rPr>
              <a:t>Sri Lanka Institute of Information Technology</a:t>
            </a:r>
          </a:p>
          <a:p>
            <a:pPr algn="ctr"/>
            <a:r>
              <a:rPr lang="en-US" sz="1600" dirty="0">
                <a:solidFill>
                  <a:schemeClr val="tx1">
                    <a:lumMod val="75000"/>
                    <a:lumOff val="25000"/>
                  </a:schemeClr>
                </a:solidFill>
              </a:rPr>
              <a:t>Department of Information Technology</a:t>
            </a:r>
          </a:p>
          <a:p>
            <a:pPr algn="l">
              <a:buFont typeface="Wingdings 3" charset="2"/>
              <a:buChar char=""/>
            </a:pPr>
            <a:endParaRPr lang="en-US" dirty="0">
              <a:solidFill>
                <a:schemeClr val="tx1">
                  <a:lumMod val="75000"/>
                  <a:lumOff val="25000"/>
                </a:schemeClr>
              </a:solidFill>
            </a:endParaRPr>
          </a:p>
          <a:p>
            <a:pPr algn="l">
              <a:buFont typeface="Wingdings 3" charset="2"/>
              <a:buChar char=""/>
            </a:pPr>
            <a:endParaRPr lang="en-US" dirty="0">
              <a:solidFill>
                <a:schemeClr val="tx1">
                  <a:lumMod val="75000"/>
                  <a:lumOff val="25000"/>
                </a:schemeClr>
              </a:solidFill>
            </a:endParaRPr>
          </a:p>
          <a:p>
            <a:pPr algn="l">
              <a:buFont typeface="Wingdings 3" charset="2"/>
              <a:buChar char=""/>
            </a:pPr>
            <a:endParaRPr lang="en-US" dirty="0">
              <a:solidFill>
                <a:schemeClr val="tx1">
                  <a:lumMod val="75000"/>
                  <a:lumOff val="25000"/>
                </a:schemeClr>
              </a:solidFill>
            </a:endParaRPr>
          </a:p>
          <a:p>
            <a:pPr algn="l">
              <a:buFont typeface="Wingdings 3" charset="2"/>
              <a:buChar char=""/>
            </a:pPr>
            <a:endParaRPr lang="en-US" dirty="0">
              <a:solidFill>
                <a:schemeClr val="tx1">
                  <a:lumMod val="75000"/>
                  <a:lumOff val="25000"/>
                </a:schemeClr>
              </a:solidFill>
            </a:endParaRPr>
          </a:p>
          <a:p>
            <a:pPr algn="l">
              <a:buFont typeface="Wingdings 3" charset="2"/>
              <a:buChar char=""/>
            </a:pPr>
            <a:endParaRPr lang="en-US" dirty="0">
              <a:solidFill>
                <a:schemeClr val="tx1">
                  <a:lumMod val="75000"/>
                  <a:lumOff val="25000"/>
                </a:schemeClr>
              </a:solidFill>
            </a:endParaRPr>
          </a:p>
          <a:p>
            <a:pPr algn="l">
              <a:buFont typeface="Wingdings 3" charset="2"/>
              <a:buChar char=""/>
            </a:pPr>
            <a:endParaRPr lang="en-US" dirty="0">
              <a:solidFill>
                <a:schemeClr val="tx1">
                  <a:lumMod val="75000"/>
                  <a:lumOff val="25000"/>
                </a:schemeClr>
              </a:solidFill>
            </a:endParaRPr>
          </a:p>
          <a:p>
            <a:pPr algn="l">
              <a:buFont typeface="Wingdings 3" charset="2"/>
              <a:buChar char=""/>
            </a:pPr>
            <a:endParaRPr lang="en-US" dirty="0">
              <a:solidFill>
                <a:schemeClr val="tx1">
                  <a:lumMod val="75000"/>
                  <a:lumOff val="25000"/>
                </a:schemeClr>
              </a:solidFill>
            </a:endParaRPr>
          </a:p>
          <a:p>
            <a:pPr algn="l"/>
            <a:endParaRPr lang="en-US" b="1" i="1" dirty="0">
              <a:solidFill>
                <a:schemeClr val="tx1">
                  <a:lumMod val="75000"/>
                  <a:lumOff val="25000"/>
                </a:schemeClr>
              </a:solidFill>
              <a:effectLst/>
            </a:endParaRPr>
          </a:p>
          <a:p>
            <a:pPr algn="l"/>
            <a:endParaRPr lang="en-US" b="1" i="1" dirty="0">
              <a:solidFill>
                <a:schemeClr val="tx1">
                  <a:lumMod val="75000"/>
                  <a:lumOff val="25000"/>
                </a:schemeClr>
              </a:solidFill>
            </a:endParaRPr>
          </a:p>
          <a:p>
            <a:pPr algn="l"/>
            <a:r>
              <a:rPr lang="en-US" b="1" i="1" dirty="0">
                <a:solidFill>
                  <a:schemeClr val="tx1">
                    <a:lumMod val="75000"/>
                    <a:lumOff val="25000"/>
                  </a:schemeClr>
                </a:solidFill>
                <a:effectLst/>
              </a:rPr>
              <a:t>Nethun Kawitha Madanayake</a:t>
            </a:r>
          </a:p>
          <a:p>
            <a:pPr algn="l"/>
            <a:r>
              <a:rPr lang="en-US" b="1" i="1" dirty="0">
                <a:solidFill>
                  <a:schemeClr val="tx1">
                    <a:lumMod val="75000"/>
                    <a:lumOff val="25000"/>
                  </a:schemeClr>
                </a:solidFill>
              </a:rPr>
              <a:t>IT18107692</a:t>
            </a:r>
            <a:endParaRPr lang="en-US" b="1" dirty="0">
              <a:solidFill>
                <a:schemeClr val="tx1">
                  <a:lumMod val="75000"/>
                  <a:lumOff val="25000"/>
                </a:schemeClr>
              </a:solidFill>
            </a:endParaRPr>
          </a:p>
        </p:txBody>
      </p:sp>
      <p:cxnSp>
        <p:nvCxnSpPr>
          <p:cNvPr id="23" name="Straight Connector 22">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7"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9"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682716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Virus">
            <a:extLst>
              <a:ext uri="{FF2B5EF4-FFF2-40B4-BE49-F238E27FC236}">
                <a16:creationId xmlns:a16="http://schemas.microsoft.com/office/drawing/2014/main" id="{AB292F1B-2CD4-4AE0-9211-2F5CEA5B671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3404" r="8730"/>
          <a:stretch/>
        </p:blipFill>
        <p:spPr bwMode="auto">
          <a:xfrm>
            <a:off x="6512766" y="-1"/>
            <a:ext cx="5679233"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73783FD-2585-4710-8ECD-2C4F35EDD8EF}"/>
              </a:ext>
            </a:extLst>
          </p:cNvPr>
          <p:cNvSpPr>
            <a:spLocks noGrp="1"/>
          </p:cNvSpPr>
          <p:nvPr>
            <p:ph type="title"/>
          </p:nvPr>
        </p:nvSpPr>
        <p:spPr>
          <a:xfrm>
            <a:off x="167952" y="156237"/>
            <a:ext cx="6268360" cy="1560596"/>
          </a:xfrm>
        </p:spPr>
        <p:txBody>
          <a:bodyPr>
            <a:normAutofit fontScale="90000"/>
          </a:bodyPr>
          <a:lstStyle/>
          <a:p>
            <a:pPr>
              <a:lnSpc>
                <a:spcPct val="90000"/>
              </a:lnSpc>
            </a:pPr>
            <a:r>
              <a:rPr lang="en-US" b="1" dirty="0">
                <a:solidFill>
                  <a:schemeClr val="tx1"/>
                </a:solidFill>
              </a:rPr>
              <a:t>The use of anti-virus techniques adhere to the preventive detection</a:t>
            </a:r>
            <a:br>
              <a:rPr lang="en-US" sz="2000" dirty="0"/>
            </a:br>
            <a:endParaRPr lang="en-US" sz="2000" dirty="0"/>
          </a:p>
        </p:txBody>
      </p:sp>
      <p:sp>
        <p:nvSpPr>
          <p:cNvPr id="4102" name="Content Placeholder 4101">
            <a:extLst>
              <a:ext uri="{FF2B5EF4-FFF2-40B4-BE49-F238E27FC236}">
                <a16:creationId xmlns:a16="http://schemas.microsoft.com/office/drawing/2014/main" id="{FFF84E71-3B9B-4E58-9B17-B68751A3B085}"/>
              </a:ext>
            </a:extLst>
          </p:cNvPr>
          <p:cNvSpPr>
            <a:spLocks noGrp="1"/>
          </p:cNvSpPr>
          <p:nvPr>
            <p:ph idx="1"/>
          </p:nvPr>
        </p:nvSpPr>
        <p:spPr>
          <a:xfrm>
            <a:off x="470676" y="2231363"/>
            <a:ext cx="6106021" cy="4110962"/>
          </a:xfrm>
        </p:spPr>
        <p:txBody>
          <a:bodyPr>
            <a:normAutofit/>
          </a:bodyPr>
          <a:lstStyle/>
          <a:p>
            <a:r>
              <a:rPr lang="en-US" dirty="0">
                <a:latin typeface="Times New Roman" panose="02020603050405020304" pitchFamily="18" charset="0"/>
                <a:cs typeface="Times New Roman" panose="02020603050405020304" pitchFamily="18" charset="0"/>
              </a:rPr>
              <a:t>Protection from viruses and their transmission</a:t>
            </a:r>
          </a:p>
          <a:p>
            <a:r>
              <a:rPr lang="en-US" dirty="0">
                <a:latin typeface="Times New Roman" panose="02020603050405020304" pitchFamily="18" charset="0"/>
                <a:cs typeface="Times New Roman" panose="02020603050405020304" pitchFamily="18" charset="0"/>
              </a:rPr>
              <a:t>Block spam and ads</a:t>
            </a:r>
          </a:p>
          <a:p>
            <a:r>
              <a:rPr lang="en-US" dirty="0">
                <a:latin typeface="Times New Roman" panose="02020603050405020304" pitchFamily="18" charset="0"/>
                <a:cs typeface="Times New Roman" panose="02020603050405020304" pitchFamily="18" charset="0"/>
              </a:rPr>
              <a:t>Defense against hackers and data thieves</a:t>
            </a:r>
          </a:p>
          <a:p>
            <a:r>
              <a:rPr lang="en-US" dirty="0">
                <a:latin typeface="Times New Roman" panose="02020603050405020304" pitchFamily="18" charset="0"/>
                <a:cs typeface="Times New Roman" panose="02020603050405020304" pitchFamily="18" charset="0"/>
              </a:rPr>
              <a:t>Ensures protection from removable devices</a:t>
            </a:r>
          </a:p>
          <a:p>
            <a:r>
              <a:rPr lang="en-US" dirty="0">
                <a:latin typeface="Times New Roman" panose="02020603050405020304" pitchFamily="18" charset="0"/>
                <a:cs typeface="Times New Roman" panose="02020603050405020304" pitchFamily="18" charset="0"/>
              </a:rPr>
              <a:t>Protects your data and files</a:t>
            </a:r>
          </a:p>
          <a:p>
            <a:r>
              <a:rPr lang="en-US" dirty="0">
                <a:latin typeface="Times New Roman" panose="02020603050405020304" pitchFamily="18" charset="0"/>
                <a:cs typeface="Times New Roman" panose="02020603050405020304" pitchFamily="18" charset="0"/>
              </a:rPr>
              <a:t>Firewall protection from spyware and phishing attacks</a:t>
            </a:r>
          </a:p>
          <a:p>
            <a:r>
              <a:rPr lang="en-US" dirty="0">
                <a:latin typeface="Times New Roman" panose="02020603050405020304" pitchFamily="18" charset="0"/>
                <a:cs typeface="Times New Roman" panose="02020603050405020304" pitchFamily="18" charset="0"/>
              </a:rPr>
              <a:t>Limit the access of websites to enhance web protection</a:t>
            </a:r>
          </a:p>
          <a:p>
            <a:r>
              <a:rPr lang="en-US" i="0" dirty="0">
                <a:solidFill>
                  <a:srgbClr val="262524"/>
                </a:solidFill>
                <a:effectLst/>
                <a:latin typeface="Times New Roman" panose="02020603050405020304" pitchFamily="18" charset="0"/>
                <a:cs typeface="Times New Roman" panose="02020603050405020304" pitchFamily="18" charset="0"/>
              </a:rPr>
              <a:t>Protects System  password</a:t>
            </a:r>
          </a:p>
          <a:p>
            <a:r>
              <a:rPr lang="en-US" dirty="0">
                <a:latin typeface="Times New Roman" panose="02020603050405020304" pitchFamily="18" charset="0"/>
                <a:cs typeface="Times New Roman" panose="02020603050405020304" pitchFamily="18" charset="0"/>
              </a:rPr>
              <a:t>Cost-effective</a:t>
            </a:r>
          </a:p>
        </p:txBody>
      </p:sp>
      <p:cxnSp>
        <p:nvCxnSpPr>
          <p:cNvPr id="73" name="Straight Connector 72">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7"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9"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00776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122" name="Picture 2" descr="5 Tips to Prevent Network Security Issues">
            <a:extLst>
              <a:ext uri="{FF2B5EF4-FFF2-40B4-BE49-F238E27FC236}">
                <a16:creationId xmlns:a16="http://schemas.microsoft.com/office/drawing/2014/main" id="{316F377B-DBB9-4815-AC1B-5E678112C21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886" r="10140"/>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038797-5E76-4CBB-9BF9-6B857956D3EB}"/>
              </a:ext>
            </a:extLst>
          </p:cNvPr>
          <p:cNvSpPr>
            <a:spLocks noGrp="1"/>
          </p:cNvSpPr>
          <p:nvPr>
            <p:ph type="title"/>
          </p:nvPr>
        </p:nvSpPr>
        <p:spPr>
          <a:xfrm>
            <a:off x="677333" y="609600"/>
            <a:ext cx="3851123" cy="1320800"/>
          </a:xfrm>
        </p:spPr>
        <p:txBody>
          <a:bodyPr>
            <a:normAutofit/>
          </a:bodyPr>
          <a:lstStyle/>
          <a:p>
            <a:pPr>
              <a:lnSpc>
                <a:spcPct val="90000"/>
              </a:lnSpc>
            </a:pPr>
            <a:r>
              <a:rPr lang="en-US" sz="2300" dirty="0">
                <a:latin typeface="Times New Roman" panose="02020603050405020304" pitchFamily="18" charset="0"/>
                <a:cs typeface="Times New Roman" panose="02020603050405020304" pitchFamily="18" charset="0"/>
              </a:rPr>
              <a:t>Focus on physical techniques to fix vulnerabilities</a:t>
            </a:r>
            <a:br>
              <a:rPr lang="en-US" sz="2300" dirty="0"/>
            </a:br>
            <a:endParaRPr lang="en-US" sz="2300" dirty="0"/>
          </a:p>
        </p:txBody>
      </p:sp>
      <p:sp>
        <p:nvSpPr>
          <p:cNvPr id="3" name="Content Placeholder 2">
            <a:extLst>
              <a:ext uri="{FF2B5EF4-FFF2-40B4-BE49-F238E27FC236}">
                <a16:creationId xmlns:a16="http://schemas.microsoft.com/office/drawing/2014/main" id="{8F29C0BB-BDD2-48C7-907F-A26A9AD7F5AE}"/>
              </a:ext>
            </a:extLst>
          </p:cNvPr>
          <p:cNvSpPr>
            <a:spLocks noGrp="1"/>
          </p:cNvSpPr>
          <p:nvPr>
            <p:ph idx="1"/>
          </p:nvPr>
        </p:nvSpPr>
        <p:spPr>
          <a:xfrm>
            <a:off x="677334" y="2160589"/>
            <a:ext cx="3851122" cy="3880773"/>
          </a:xfrm>
        </p:spPr>
        <p:txBody>
          <a:bodyPr>
            <a:normAutofit/>
          </a:bodyPr>
          <a:lstStyle/>
          <a:p>
            <a:pPr>
              <a:lnSpc>
                <a:spcPct val="90000"/>
              </a:lnSpc>
            </a:pPr>
            <a:r>
              <a:rPr lang="en-US" sz="1500">
                <a:effectLst/>
                <a:latin typeface="Times New Roman" panose="02020603050405020304" pitchFamily="18" charset="0"/>
                <a:ea typeface="Times New Roman" panose="02020603050405020304" pitchFamily="18" charset="0"/>
                <a:cs typeface="Times New Roman" panose="02020603050405020304" pitchFamily="18" charset="0"/>
              </a:rPr>
              <a:t>Focus on physical security of servers, switches, routers and other hardware in the entities and communication links in the network system protection from natural disasters, man-made destruction and attacks, to ensure that the network computer system has a good electromagnetic compatibility environment; to establish a complete management system to prevent illegal entry into the computer control room and all kinds of theft, sabotage occurred.</a:t>
            </a:r>
          </a:p>
          <a:p>
            <a:pPr>
              <a:lnSpc>
                <a:spcPct val="90000"/>
              </a:lnSpc>
            </a:pPr>
            <a:r>
              <a:rPr lang="en-US" sz="1500">
                <a:latin typeface="Times New Roman" panose="02020603050405020304" pitchFamily="18" charset="0"/>
                <a:cs typeface="Times New Roman" panose="02020603050405020304" pitchFamily="18" charset="0"/>
              </a:rPr>
              <a:t>Using firewall technology. The best means of defense external threats </a:t>
            </a:r>
          </a:p>
          <a:p>
            <a:pPr>
              <a:lnSpc>
                <a:spcPct val="90000"/>
              </a:lnSpc>
            </a:pPr>
            <a:r>
              <a:rPr lang="en-US" sz="1500">
                <a:latin typeface="Times New Roman" panose="02020603050405020304" pitchFamily="18" charset="0"/>
                <a:ea typeface="Times New Roman" panose="02020603050405020304" pitchFamily="18" charset="0"/>
              </a:rPr>
              <a:t>R</a:t>
            </a:r>
            <a:r>
              <a:rPr lang="en-US" sz="1500">
                <a:effectLst/>
                <a:latin typeface="Times New Roman" panose="02020603050405020304" pitchFamily="18" charset="0"/>
                <a:ea typeface="Times New Roman" panose="02020603050405020304" pitchFamily="18" charset="0"/>
              </a:rPr>
              <a:t>estrict access to specific database application based on user login</a:t>
            </a:r>
          </a:p>
          <a:p>
            <a:pPr>
              <a:lnSpc>
                <a:spcPct val="90000"/>
              </a:lnSpc>
            </a:pPr>
            <a:endParaRPr lang="en-US" sz="1500">
              <a:latin typeface="Times New Roman" panose="02020603050405020304" pitchFamily="18" charset="0"/>
              <a:cs typeface="Times New Roman" panose="02020603050405020304" pitchFamily="18" charset="0"/>
            </a:endParaRPr>
          </a:p>
        </p:txBody>
      </p:sp>
      <p:cxnSp>
        <p:nvCxnSpPr>
          <p:cNvPr id="71"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18650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170" name="Picture 2" descr="Top 7 Network Security Tools for 2020">
            <a:extLst>
              <a:ext uri="{FF2B5EF4-FFF2-40B4-BE49-F238E27FC236}">
                <a16:creationId xmlns:a16="http://schemas.microsoft.com/office/drawing/2014/main" id="{9197663B-A5F2-43E2-9AD9-110C38CD3BC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756" r="18290" b="-2"/>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DC398D6D-0FB3-422A-BB99-4A78F55C4A7B}"/>
              </a:ext>
            </a:extLst>
          </p:cNvPr>
          <p:cNvSpPr>
            <a:spLocks noGrp="1"/>
          </p:cNvSpPr>
          <p:nvPr>
            <p:ph type="title"/>
          </p:nvPr>
        </p:nvSpPr>
        <p:spPr>
          <a:xfrm>
            <a:off x="53551" y="87088"/>
            <a:ext cx="3851123" cy="1320800"/>
          </a:xfrm>
        </p:spPr>
        <p:txBody>
          <a:bodyPr>
            <a:noAutofit/>
          </a:bodyPr>
          <a:lstStyle/>
          <a:p>
            <a:pPr>
              <a:lnSpc>
                <a:spcPct val="90000"/>
              </a:lnSpc>
            </a:pPr>
            <a:r>
              <a:rPr lang="en-US" sz="3200" dirty="0">
                <a:solidFill>
                  <a:schemeClr val="tx1"/>
                </a:solidFill>
              </a:rPr>
              <a:t>Established security standard ISO / IEC_JTCI11</a:t>
            </a:r>
          </a:p>
        </p:txBody>
      </p:sp>
      <p:sp>
        <p:nvSpPr>
          <p:cNvPr id="3" name="Content Placeholder 2">
            <a:extLst>
              <a:ext uri="{FF2B5EF4-FFF2-40B4-BE49-F238E27FC236}">
                <a16:creationId xmlns:a16="http://schemas.microsoft.com/office/drawing/2014/main" id="{D15993F5-2BC5-4F15-8B57-88CB0C55A5A1}"/>
              </a:ext>
            </a:extLst>
          </p:cNvPr>
          <p:cNvSpPr>
            <a:spLocks noGrp="1"/>
          </p:cNvSpPr>
          <p:nvPr>
            <p:ph idx="1"/>
          </p:nvPr>
        </p:nvSpPr>
        <p:spPr>
          <a:xfrm>
            <a:off x="130629" y="1930401"/>
            <a:ext cx="5133829" cy="4405086"/>
          </a:xfrm>
        </p:spPr>
        <p:txBody>
          <a:bodyPr>
            <a:normAutofit/>
          </a:bodyPr>
          <a:lstStyle/>
          <a:p>
            <a:pPr>
              <a:lnSpc>
                <a:spcPct val="90000"/>
              </a:lnSpc>
            </a:pPr>
            <a:r>
              <a:rPr lang="en-US" sz="1400" b="1" dirty="0">
                <a:latin typeface="Times New Roman" panose="02020603050405020304" pitchFamily="18" charset="0"/>
                <a:cs typeface="Times New Roman" panose="02020603050405020304" pitchFamily="18" charset="0"/>
              </a:rPr>
              <a:t>The introduction of ISO/IEC JTC1 standards paved the way for the standardization of information security semantic concepts</a:t>
            </a:r>
          </a:p>
          <a:p>
            <a:pPr>
              <a:lnSpc>
                <a:spcPct val="90000"/>
              </a:lnSpc>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the right understanding and identification of those ideas are the most information system `s security semantic concepts</a:t>
            </a:r>
          </a:p>
          <a:p>
            <a:pPr>
              <a:lnSpc>
                <a:spcPct val="90000"/>
              </a:lnSpc>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the right understanding and identification of those ideas are most important factors to consider when conducting a good evaluation of an information system `s security efficacy</a:t>
            </a:r>
          </a:p>
          <a:p>
            <a:pPr>
              <a:lnSpc>
                <a:spcPct val="90000"/>
              </a:lnSpc>
            </a:pPr>
            <a:r>
              <a:rPr lang="en-US" sz="1400" b="1" dirty="0">
                <a:latin typeface="Times New Roman" panose="02020603050405020304" pitchFamily="18" charset="0"/>
                <a:cs typeface="Times New Roman" panose="02020603050405020304" pitchFamily="18" charset="0"/>
              </a:rPr>
              <a:t>as well as when identifying and characterizing a security event and estimating its consequences. The suggested conceptual framework aims to assist the organization in determining what should be safeguarded (assets) and what weaknesses (Vulnerabilities) should be safeguarded (vulnerabilities) in their everyday activities</a:t>
            </a:r>
          </a:p>
          <a:p>
            <a:pPr>
              <a:lnSpc>
                <a:spcPct val="90000"/>
              </a:lnSpc>
            </a:pPr>
            <a:r>
              <a:rPr lang="en-US" sz="1400" b="1" dirty="0">
                <a:latin typeface="Times New Roman" panose="02020603050405020304" pitchFamily="18" charset="0"/>
                <a:cs typeface="Times New Roman" panose="02020603050405020304" pitchFamily="18" charset="0"/>
              </a:rPr>
              <a:t>Finally, assess the efficiency and effectiveness of the policies and controls in place to see if they are being applied appropriately or if they need to be tweaked depicts the suggested conceptual framework, which includes three nuclear concepts: assault, threat, and assets</a:t>
            </a:r>
          </a:p>
        </p:txBody>
      </p:sp>
      <p:cxnSp>
        <p:nvCxnSpPr>
          <p:cNvPr id="71"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8369172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194" name="Picture 2" descr="Network Security Tips &amp; Guidelines | Travelers Insurance">
            <a:extLst>
              <a:ext uri="{FF2B5EF4-FFF2-40B4-BE49-F238E27FC236}">
                <a16:creationId xmlns:a16="http://schemas.microsoft.com/office/drawing/2014/main" id="{551F9CE8-FCEF-4BAC-B5D0-7D5E786E700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041" r="13183" b="-1"/>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684831B-9612-4F90-ACAA-0D78BF7086C3}"/>
              </a:ext>
            </a:extLst>
          </p:cNvPr>
          <p:cNvSpPr>
            <a:spLocks noGrp="1"/>
          </p:cNvSpPr>
          <p:nvPr>
            <p:ph type="title"/>
          </p:nvPr>
        </p:nvSpPr>
        <p:spPr>
          <a:xfrm>
            <a:off x="110213" y="0"/>
            <a:ext cx="3851123" cy="1320800"/>
          </a:xfrm>
        </p:spPr>
        <p:txBody>
          <a:bodyPr>
            <a:noAutofit/>
          </a:bodyPr>
          <a:lstStyle/>
          <a:p>
            <a:pPr>
              <a:lnSpc>
                <a:spcPct val="90000"/>
              </a:lnSpc>
            </a:pPr>
            <a:r>
              <a:rPr lang="en-US" sz="3200" dirty="0">
                <a:solidFill>
                  <a:schemeClr val="tx1"/>
                </a:solidFill>
                <a:latin typeface="Times New Roman" panose="02020603050405020304" pitchFamily="18" charset="0"/>
                <a:cs typeface="Times New Roman" panose="02020603050405020304" pitchFamily="18" charset="0"/>
              </a:rPr>
              <a:t>Proposed Solution For Campus Network Information Security Problem</a:t>
            </a:r>
          </a:p>
        </p:txBody>
      </p:sp>
      <p:sp>
        <p:nvSpPr>
          <p:cNvPr id="3" name="Content Placeholder 2">
            <a:extLst>
              <a:ext uri="{FF2B5EF4-FFF2-40B4-BE49-F238E27FC236}">
                <a16:creationId xmlns:a16="http://schemas.microsoft.com/office/drawing/2014/main" id="{9276BCB5-7BD2-4739-A2CE-1B0D763C74BF}"/>
              </a:ext>
            </a:extLst>
          </p:cNvPr>
          <p:cNvSpPr>
            <a:spLocks noGrp="1"/>
          </p:cNvSpPr>
          <p:nvPr>
            <p:ph idx="1"/>
          </p:nvPr>
        </p:nvSpPr>
        <p:spPr>
          <a:xfrm>
            <a:off x="699839" y="2418042"/>
            <a:ext cx="3851122" cy="3880773"/>
          </a:xfrm>
        </p:spPr>
        <p:txBody>
          <a:bodyPr>
            <a:normAutofit/>
          </a:bodyPr>
          <a:lstStyle/>
          <a:p>
            <a:pPr>
              <a:lnSpc>
                <a:spcPct val="90000"/>
              </a:lnSpc>
            </a:pPr>
            <a:r>
              <a:rPr lang="en-US" sz="1700" dirty="0">
                <a:latin typeface="Times New Roman" panose="02020603050405020304" pitchFamily="18" charset="0"/>
                <a:cs typeface="Times New Roman" panose="02020603050405020304" pitchFamily="18" charset="0"/>
              </a:rPr>
              <a:t>we must first assess security risks and then develop a coordinated action plan based on those findings</a:t>
            </a:r>
          </a:p>
          <a:p>
            <a:pPr>
              <a:lnSpc>
                <a:spcPct val="90000"/>
              </a:lnSpc>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We should use more modern technology in our networks, such as firewalls, virtual Local Area Networks (VLANs), encryption, and Virtual Private Networks (VPNs).</a:t>
            </a:r>
          </a:p>
          <a:p>
            <a:pPr>
              <a:lnSpc>
                <a:spcPct val="90000"/>
              </a:lnSpc>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Using PKI technology, centralized configuration, monitoring, and administration may be achieved</a:t>
            </a:r>
            <a:endParaRPr lang="en-US" sz="1700" dirty="0">
              <a:latin typeface="Times New Roman" panose="02020603050405020304" pitchFamily="18" charset="0"/>
              <a:ea typeface="Calibri" panose="020F0502020204030204" pitchFamily="34" charset="0"/>
              <a:cs typeface="Times New Roman" panose="02020603050405020304" pitchFamily="18" charset="0"/>
            </a:endParaRPr>
          </a:p>
          <a:p>
            <a:pPr>
              <a:lnSpc>
                <a:spcPct val="90000"/>
              </a:lnSpc>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Finally, we should improve the formulation of network security systems and standards</a:t>
            </a:r>
            <a:endParaRPr lang="en-US" sz="1700" dirty="0">
              <a:latin typeface="Times New Roman" panose="02020603050405020304" pitchFamily="18" charset="0"/>
              <a:cs typeface="Times New Roman" panose="02020603050405020304" pitchFamily="18" charset="0"/>
            </a:endParaRPr>
          </a:p>
        </p:txBody>
      </p:sp>
      <p:cxnSp>
        <p:nvCxnSpPr>
          <p:cNvPr id="71"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984384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218" name="Picture 2" descr="Satoshi dreamt of XRP?">
            <a:extLst>
              <a:ext uri="{FF2B5EF4-FFF2-40B4-BE49-F238E27FC236}">
                <a16:creationId xmlns:a16="http://schemas.microsoft.com/office/drawing/2014/main" id="{11F21F9E-7FDD-4128-B25E-B6998576261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961" r="19061"/>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627A134-E7F9-4424-86C4-5DC1D7504021}"/>
              </a:ext>
            </a:extLst>
          </p:cNvPr>
          <p:cNvSpPr>
            <a:spLocks noGrp="1"/>
          </p:cNvSpPr>
          <p:nvPr>
            <p:ph type="title"/>
          </p:nvPr>
        </p:nvSpPr>
        <p:spPr>
          <a:xfrm>
            <a:off x="677333" y="609600"/>
            <a:ext cx="3851123" cy="1320800"/>
          </a:xfrm>
        </p:spPr>
        <p:txBody>
          <a:bodyPr>
            <a:normAutofit/>
          </a:bodyPr>
          <a:lstStyle/>
          <a:p>
            <a:r>
              <a:rPr lang="en-US" sz="3200" dirty="0">
                <a:solidFill>
                  <a:schemeClr val="tx1"/>
                </a:solidFill>
                <a:latin typeface="Times New Roman" panose="02020603050405020304" pitchFamily="18" charset="0"/>
                <a:cs typeface="Times New Roman" panose="02020603050405020304" pitchFamily="18" charset="0"/>
              </a:rPr>
              <a:t>Conclusions</a:t>
            </a:r>
          </a:p>
        </p:txBody>
      </p:sp>
      <p:sp>
        <p:nvSpPr>
          <p:cNvPr id="3" name="Content Placeholder 2">
            <a:extLst>
              <a:ext uri="{FF2B5EF4-FFF2-40B4-BE49-F238E27FC236}">
                <a16:creationId xmlns:a16="http://schemas.microsoft.com/office/drawing/2014/main" id="{2C4F76B0-0C70-4956-957C-5FC3F1F889BE}"/>
              </a:ext>
            </a:extLst>
          </p:cNvPr>
          <p:cNvSpPr>
            <a:spLocks noGrp="1"/>
          </p:cNvSpPr>
          <p:nvPr>
            <p:ph idx="1"/>
          </p:nvPr>
        </p:nvSpPr>
        <p:spPr>
          <a:xfrm>
            <a:off x="677334" y="2160589"/>
            <a:ext cx="3851122" cy="3880773"/>
          </a:xfrm>
        </p:spPr>
        <p:txBody>
          <a:bodyPr>
            <a:normAutofit/>
          </a:bodyPr>
          <a:lstStyle/>
          <a:p>
            <a:pPr marL="0" indent="0">
              <a:buNone/>
            </a:pPr>
            <a:r>
              <a:rPr lang="en-US" dirty="0">
                <a:latin typeface="Times New Roman" panose="02020603050405020304" pitchFamily="18" charset="0"/>
                <a:cs typeface="Times New Roman" panose="02020603050405020304" pitchFamily="18" charset="0"/>
              </a:rPr>
              <a:t>C</a:t>
            </a:r>
            <a:r>
              <a:rPr lang="en-US">
                <a:latin typeface="Times New Roman" panose="02020603050405020304" pitchFamily="18" charset="0"/>
                <a:cs typeface="Times New Roman" panose="02020603050405020304" pitchFamily="18" charset="0"/>
              </a:rPr>
              <a:t>ampus Network Security is a systems engineering problem that requires careful consideration of the systems `s security needs targeted internal education and management, cryptography, virus prevention, detection, system bug fixes, firewall technology , physical security awareness , and security technology advances , the tools and procedures for maintaining campus network will also play a more important role in schools </a:t>
            </a:r>
            <a:r>
              <a:rPr lang="en-US" dirty="0">
                <a:latin typeface="Times New Roman" panose="02020603050405020304" pitchFamily="18" charset="0"/>
                <a:cs typeface="Times New Roman" panose="02020603050405020304" pitchFamily="18" charset="0"/>
              </a:rPr>
              <a:t>. </a:t>
            </a:r>
          </a:p>
        </p:txBody>
      </p:sp>
      <p:cxnSp>
        <p:nvCxnSpPr>
          <p:cNvPr id="71"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94707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B4DE830A-B531-4A3B-96F6-0ECE88B085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1" name="Straight Connector 10">
              <a:extLst>
                <a:ext uri="{FF2B5EF4-FFF2-40B4-BE49-F238E27FC236}">
                  <a16:creationId xmlns:a16="http://schemas.microsoft.com/office/drawing/2014/main" id="{2813DF2C-461A-4A8F-9679-A172790D1F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54CD3A85-C039-4249-86E4-1EB9318B54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887EA6D2-2883-42C2-993D-094CA6D65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3B895046-636F-4D1B-ACA4-29AA0CB33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C6B0CDE3-E054-4EDD-A43B-F96843D8B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3B66B1A2-F145-4C9B-85CC-4BF30D58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5D4FC972-94B3-4035-8D31-E668C132B4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374B9941-AFBE-4A77-A50E-B6EA04A74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27A982C5-2C38-4CE9-BC18-94697AD65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0060D8D1-7BB1-498F-AFBB-ADAC130A9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BB0EEEA2-6A03-4E7D-8925-15E345EEF7F9}"/>
              </a:ext>
            </a:extLst>
          </p:cNvPr>
          <p:cNvSpPr>
            <a:spLocks noGrp="1"/>
          </p:cNvSpPr>
          <p:nvPr>
            <p:ph type="title"/>
          </p:nvPr>
        </p:nvSpPr>
        <p:spPr>
          <a:xfrm>
            <a:off x="4974337" y="1265314"/>
            <a:ext cx="4299666" cy="3249131"/>
          </a:xfrm>
        </p:spPr>
        <p:txBody>
          <a:bodyPr vert="horz" lIns="91440" tIns="45720" rIns="91440" bIns="45720" rtlCol="0" anchor="b">
            <a:normAutofit/>
          </a:bodyPr>
          <a:lstStyle/>
          <a:p>
            <a:r>
              <a:rPr lang="en-US" sz="5400" kern="1200" dirty="0">
                <a:solidFill>
                  <a:schemeClr val="accent1"/>
                </a:solidFill>
                <a:latin typeface="+mj-lt"/>
                <a:ea typeface="+mj-ea"/>
                <a:cs typeface="+mj-cs"/>
              </a:rPr>
              <a:t>Thank You </a:t>
            </a:r>
          </a:p>
        </p:txBody>
      </p:sp>
      <p:sp>
        <p:nvSpPr>
          <p:cNvPr id="22" name="Isosceles Triangle 21">
            <a:extLst>
              <a:ext uri="{FF2B5EF4-FFF2-40B4-BE49-F238E27FC236}">
                <a16:creationId xmlns:a16="http://schemas.microsoft.com/office/drawing/2014/main" id="{5A7802B6-FF37-40CF-A7E2-6F2A0D9A9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7" name="Graphic 6" descr="Smiling Face with No Fill">
            <a:extLst>
              <a:ext uri="{FF2B5EF4-FFF2-40B4-BE49-F238E27FC236}">
                <a16:creationId xmlns:a16="http://schemas.microsoft.com/office/drawing/2014/main" id="{74697BB7-AF30-43B8-AB12-81265DA0801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8604" y="1550139"/>
            <a:ext cx="3765692" cy="3765692"/>
          </a:xfrm>
          <a:prstGeom prst="rect">
            <a:avLst/>
          </a:prstGeom>
        </p:spPr>
      </p:pic>
    </p:spTree>
    <p:extLst>
      <p:ext uri="{BB962C8B-B14F-4D97-AF65-F5344CB8AC3E}">
        <p14:creationId xmlns:p14="http://schemas.microsoft.com/office/powerpoint/2010/main" val="487151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CDEF-3D6B-4ED2-90C8-E6F146278126}"/>
              </a:ext>
            </a:extLst>
          </p:cNvPr>
          <p:cNvSpPr>
            <a:spLocks noGrp="1"/>
          </p:cNvSpPr>
          <p:nvPr>
            <p:ph type="title"/>
          </p:nvPr>
        </p:nvSpPr>
        <p:spPr>
          <a:xfrm>
            <a:off x="516913" y="447669"/>
            <a:ext cx="8596668" cy="737937"/>
          </a:xfrm>
        </p:spPr>
        <p:txBody>
          <a:bodyPr/>
          <a:lstStyle/>
          <a:p>
            <a:r>
              <a:rPr lang="en-US" b="1" dirty="0">
                <a:solidFill>
                  <a:schemeClr val="tx1"/>
                </a:solidFill>
              </a:rPr>
              <a:t>Table of Contents </a:t>
            </a:r>
          </a:p>
        </p:txBody>
      </p:sp>
      <p:sp>
        <p:nvSpPr>
          <p:cNvPr id="3" name="Content Placeholder 2">
            <a:extLst>
              <a:ext uri="{FF2B5EF4-FFF2-40B4-BE49-F238E27FC236}">
                <a16:creationId xmlns:a16="http://schemas.microsoft.com/office/drawing/2014/main" id="{4F4FA3CE-9192-474E-937A-718C2BA3EC49}"/>
              </a:ext>
            </a:extLst>
          </p:cNvPr>
          <p:cNvSpPr>
            <a:spLocks noGrp="1"/>
          </p:cNvSpPr>
          <p:nvPr>
            <p:ph idx="1"/>
          </p:nvPr>
        </p:nvSpPr>
        <p:spPr>
          <a:xfrm>
            <a:off x="677333" y="1668379"/>
            <a:ext cx="8857283" cy="4741952"/>
          </a:xfrm>
        </p:spPr>
        <p:txBody>
          <a:bodyPr>
            <a:normAutofit lnSpcReduction="10000"/>
          </a:bodyPr>
          <a:lstStyle/>
          <a:p>
            <a:pPr>
              <a:buFont typeface="+mj-lt"/>
              <a:buAutoNum type="arabicParenR"/>
            </a:pPr>
            <a:r>
              <a:rPr lang="en-US" b="1" dirty="0">
                <a:solidFill>
                  <a:schemeClr val="tx1"/>
                </a:solidFill>
                <a:latin typeface="Times New Roman" panose="02020603050405020304" pitchFamily="18" charset="0"/>
                <a:cs typeface="Times New Roman" panose="02020603050405020304" pitchFamily="18" charset="0"/>
              </a:rPr>
              <a:t>Introduction</a:t>
            </a:r>
          </a:p>
          <a:p>
            <a:pPr>
              <a:buFont typeface="+mj-lt"/>
              <a:buAutoNum type="arabicParenR"/>
            </a:pPr>
            <a:r>
              <a:rPr lang="en-US" sz="1800" b="1" dirty="0">
                <a:latin typeface="Times New Roman" panose="02020603050405020304" pitchFamily="18" charset="0"/>
                <a:cs typeface="Times New Roman" panose="02020603050405020304" pitchFamily="18" charset="0"/>
              </a:rPr>
              <a:t>The campus network security threats</a:t>
            </a:r>
          </a:p>
          <a:p>
            <a:pPr>
              <a:buFont typeface="+mj-lt"/>
              <a:buAutoNum type="arabicParenR"/>
            </a:pPr>
            <a:r>
              <a:rPr lang="en-US" sz="1800" b="1" dirty="0">
                <a:latin typeface="Times New Roman" panose="02020603050405020304" pitchFamily="18" charset="0"/>
                <a:cs typeface="Times New Roman" panose="02020603050405020304" pitchFamily="18" charset="0"/>
              </a:rPr>
              <a:t>Internal security threats faced by the Campus Network</a:t>
            </a:r>
          </a:p>
          <a:p>
            <a:pPr>
              <a:buFont typeface="+mj-lt"/>
              <a:buAutoNum type="arabicParenR"/>
            </a:pPr>
            <a:r>
              <a:rPr lang="en-US" sz="1800" b="1" dirty="0">
                <a:latin typeface="Times New Roman" panose="02020603050405020304" pitchFamily="18" charset="0"/>
                <a:cs typeface="Times New Roman" panose="02020603050405020304" pitchFamily="18" charset="0"/>
              </a:rPr>
              <a:t>External security threats faced by the Campus Network</a:t>
            </a:r>
          </a:p>
          <a:p>
            <a:pPr>
              <a:buFont typeface="+mj-lt"/>
              <a:buAutoNum type="arabicParenR"/>
            </a:pPr>
            <a:r>
              <a:rPr lang="en-US" sz="1800" b="1" dirty="0">
                <a:latin typeface="Times New Roman" panose="02020603050405020304" pitchFamily="18" charset="0"/>
                <a:cs typeface="Times New Roman" panose="02020603050405020304" pitchFamily="18" charset="0"/>
              </a:rPr>
              <a:t>Campus Network defects and physical security threats</a:t>
            </a:r>
          </a:p>
          <a:p>
            <a:pPr>
              <a:buFont typeface="+mj-lt"/>
              <a:buAutoNum type="arabicParenR"/>
            </a:pPr>
            <a:r>
              <a:rPr lang="en-US" sz="1800" b="1" dirty="0">
                <a:solidFill>
                  <a:schemeClr val="tx1"/>
                </a:solidFill>
                <a:latin typeface="Times New Roman" panose="02020603050405020304" pitchFamily="18" charset="0"/>
                <a:cs typeface="Times New Roman" panose="02020603050405020304" pitchFamily="18" charset="0"/>
              </a:rPr>
              <a:t>Strengthen safety education to strengthen the management practices</a:t>
            </a:r>
          </a:p>
          <a:p>
            <a:pPr>
              <a:buFont typeface="+mj-lt"/>
              <a:buAutoNum type="arabicParenR"/>
            </a:pPr>
            <a:r>
              <a:rPr lang="en-US" b="1" dirty="0">
                <a:solidFill>
                  <a:schemeClr val="tx1"/>
                </a:solidFill>
                <a:latin typeface="Times New Roman" panose="02020603050405020304" pitchFamily="18" charset="0"/>
                <a:cs typeface="Times New Roman" panose="02020603050405020304" pitchFamily="18" charset="0"/>
              </a:rPr>
              <a:t>The proper use of the password the encryption means</a:t>
            </a:r>
          </a:p>
          <a:p>
            <a:pPr>
              <a:buFont typeface="+mj-lt"/>
              <a:buAutoNum type="arabicParenR"/>
            </a:pPr>
            <a:r>
              <a:rPr lang="en-US" b="1" dirty="0">
                <a:solidFill>
                  <a:schemeClr val="tx1"/>
                </a:solidFill>
                <a:latin typeface="Times New Roman" panose="02020603050405020304" pitchFamily="18" charset="0"/>
                <a:cs typeface="Times New Roman" panose="02020603050405020304" pitchFamily="18" charset="0"/>
              </a:rPr>
              <a:t>The use of anti-virus techniques adhere to the preventive detection</a:t>
            </a:r>
          </a:p>
          <a:p>
            <a:pPr>
              <a:buFont typeface="+mj-lt"/>
              <a:buAutoNum type="arabicParenR"/>
            </a:pPr>
            <a:r>
              <a:rPr lang="en-US" sz="1800" b="1" dirty="0">
                <a:latin typeface="Times New Roman" panose="02020603050405020304" pitchFamily="18" charset="0"/>
                <a:cs typeface="Times New Roman" panose="02020603050405020304" pitchFamily="18" charset="0"/>
              </a:rPr>
              <a:t>Focus on physical techniques to fix vulnerabilities</a:t>
            </a:r>
          </a:p>
          <a:p>
            <a:pPr>
              <a:buFont typeface="+mj-lt"/>
              <a:buAutoNum type="arabicParenR"/>
            </a:pPr>
            <a:r>
              <a:rPr lang="en-US" sz="1800" b="1" dirty="0">
                <a:solidFill>
                  <a:schemeClr val="tx1"/>
                </a:solidFill>
                <a:latin typeface="Times New Roman" panose="02020603050405020304" pitchFamily="18" charset="0"/>
                <a:cs typeface="Times New Roman" panose="02020603050405020304" pitchFamily="18" charset="0"/>
              </a:rPr>
              <a:t>Established security standard ISO / IEC_JTCI11</a:t>
            </a:r>
          </a:p>
          <a:p>
            <a:pPr>
              <a:buFont typeface="+mj-lt"/>
              <a:buAutoNum type="arabicParenR"/>
            </a:pPr>
            <a:r>
              <a:rPr lang="en-US" sz="1800" b="1" dirty="0">
                <a:solidFill>
                  <a:schemeClr val="tx1"/>
                </a:solidFill>
                <a:latin typeface="Times New Roman" panose="02020603050405020304" pitchFamily="18" charset="0"/>
                <a:cs typeface="Times New Roman" panose="02020603050405020304" pitchFamily="18" charset="0"/>
              </a:rPr>
              <a:t>Proposed Solution For Campus Network Information Security Problem</a:t>
            </a:r>
          </a:p>
          <a:p>
            <a:pPr>
              <a:buFont typeface="+mj-lt"/>
              <a:buAutoNum type="arabicParenR"/>
            </a:pPr>
            <a:r>
              <a:rPr lang="en-US" sz="1800" b="1" dirty="0">
                <a:solidFill>
                  <a:schemeClr val="tx1"/>
                </a:solidFill>
                <a:latin typeface="Times New Roman" panose="02020603050405020304" pitchFamily="18" charset="0"/>
                <a:cs typeface="Times New Roman" panose="02020603050405020304" pitchFamily="18" charset="0"/>
              </a:rPr>
              <a:t>Conclusions</a:t>
            </a:r>
          </a:p>
          <a:p>
            <a:pPr>
              <a:buFont typeface="+mj-lt"/>
              <a:buAutoNum type="arabicParenR"/>
            </a:pPr>
            <a:endParaRPr lang="en-US" b="1" dirty="0">
              <a:latin typeface="Times New Roman" panose="02020603050405020304" pitchFamily="18" charset="0"/>
              <a:cs typeface="Times New Roman" panose="02020603050405020304" pitchFamily="18" charset="0"/>
            </a:endParaRPr>
          </a:p>
          <a:p>
            <a:pPr>
              <a:buFont typeface="+mj-lt"/>
              <a:buAutoNum type="arabicParenR"/>
            </a:pPr>
            <a:endParaRPr lang="en-US" sz="1800" b="1" dirty="0">
              <a:solidFill>
                <a:schemeClr val="tx1"/>
              </a:solidFill>
              <a:latin typeface="Times New Roman" panose="02020603050405020304" pitchFamily="18" charset="0"/>
              <a:cs typeface="Times New Roman" panose="02020603050405020304" pitchFamily="18" charset="0"/>
            </a:endParaRPr>
          </a:p>
          <a:p>
            <a:pPr>
              <a:buFont typeface="+mj-lt"/>
              <a:buAutoNum type="arabicParenR"/>
            </a:pPr>
            <a:endParaRPr lang="en-US" b="1" dirty="0">
              <a:solidFill>
                <a:schemeClr val="tx1"/>
              </a:solidFill>
            </a:endParaRPr>
          </a:p>
          <a:p>
            <a:pPr>
              <a:buFont typeface="+mj-lt"/>
              <a:buAutoNum type="arabicParenR"/>
            </a:pPr>
            <a:endParaRPr lang="en-US" dirty="0">
              <a:solidFill>
                <a:schemeClr val="tx1"/>
              </a:solidFill>
            </a:endParaRPr>
          </a:p>
        </p:txBody>
      </p:sp>
    </p:spTree>
    <p:extLst>
      <p:ext uri="{BB962C8B-B14F-4D97-AF65-F5344CB8AC3E}">
        <p14:creationId xmlns:p14="http://schemas.microsoft.com/office/powerpoint/2010/main" val="35355982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2ED567-06B3-4107-9773-BBB6BD7867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844C918-49DA-427F-B98C-B86533396883}"/>
              </a:ext>
            </a:extLst>
          </p:cNvPr>
          <p:cNvSpPr>
            <a:spLocks noGrp="1"/>
          </p:cNvSpPr>
          <p:nvPr>
            <p:ph idx="1"/>
          </p:nvPr>
        </p:nvSpPr>
        <p:spPr>
          <a:xfrm>
            <a:off x="677334" y="1253067"/>
            <a:ext cx="6155266" cy="4351866"/>
          </a:xfrm>
        </p:spPr>
        <p:txBody>
          <a:bodyPr anchor="ctr">
            <a:normAutofit/>
          </a:bodyPr>
          <a:lstStyle/>
          <a:p>
            <a:r>
              <a:rPr lang="en-US" b="1" dirty="0">
                <a:latin typeface="Times New Roman" panose="02020603050405020304" pitchFamily="18" charset="0"/>
                <a:cs typeface="Times New Roman" panose="02020603050405020304" pitchFamily="18" charset="0"/>
              </a:rPr>
              <a:t>The campus network is a collection of teaching, research, administrative, educational administration and general management functions into one integrated network</a:t>
            </a:r>
          </a:p>
          <a:p>
            <a:r>
              <a:rPr lang="en-US" b="1" dirty="0">
                <a:latin typeface="Times New Roman" panose="02020603050405020304" pitchFamily="18" charset="0"/>
                <a:cs typeface="Times New Roman" panose="02020603050405020304" pitchFamily="18" charset="0"/>
              </a:rPr>
              <a:t>IT has many function  , They are Internet Services ,  Remote Education , Video Conferencing , Exams , Student Management , Teachers Management , Student services many more things </a:t>
            </a:r>
          </a:p>
          <a:p>
            <a:r>
              <a:rPr lang="en-US" b="1" dirty="0">
                <a:effectLst/>
                <a:latin typeface="Times New Roman" panose="02020603050405020304" pitchFamily="18" charset="0"/>
                <a:ea typeface="Times New Roman" panose="02020603050405020304" pitchFamily="18" charset="0"/>
                <a:cs typeface="Times New Roman" panose="02020603050405020304" pitchFamily="18" charset="0"/>
              </a:rPr>
              <a:t>With the rapid development and popularization of the campus network, the security issues become increasingly prominent</a:t>
            </a:r>
            <a:endParaRPr lang="en-US" b="1" dirty="0">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AF551D8B-3775-4477-88B7-7B7C350D34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0"/>
            <a:ext cx="4657344"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cxnSp>
        <p:nvCxnSpPr>
          <p:cNvPr id="12" name="Straight Connector 11">
            <a:extLst>
              <a:ext uri="{FF2B5EF4-FFF2-40B4-BE49-F238E27FC236}">
                <a16:creationId xmlns:a16="http://schemas.microsoft.com/office/drawing/2014/main" id="{1A901C3D-CFAE-460D-BD0E-7D22164D7D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0590212" y="0"/>
            <a:ext cx="1059921" cy="6858000"/>
          </a:xfrm>
          <a:prstGeom prst="line">
            <a:avLst/>
          </a:prstGeom>
          <a:ln w="9525">
            <a:solidFill>
              <a:srgbClr val="BFBFBF">
                <a:alpha val="70000"/>
              </a:srgb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837C0EA9-1437-4437-9D20-2BBDA1AA9F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21600" y="3721395"/>
            <a:ext cx="4345560" cy="3136604"/>
          </a:xfrm>
          <a:prstGeom prst="line">
            <a:avLst/>
          </a:prstGeom>
          <a:ln w="9525">
            <a:solidFill>
              <a:srgbClr val="BFBFBF">
                <a:alpha val="69804"/>
              </a:srgb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BB934D2B-85E2-4375-94EE-B66C16BF79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5">
            <a:extLst>
              <a:ext uri="{FF2B5EF4-FFF2-40B4-BE49-F238E27FC236}">
                <a16:creationId xmlns:a16="http://schemas.microsoft.com/office/drawing/2014/main" id="{9B445E02-D785-4565-B842-9567BBC09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2C153736-D102-4F57-9DE7-615AFC02B0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7">
            <a:extLst>
              <a:ext uri="{FF2B5EF4-FFF2-40B4-BE49-F238E27FC236}">
                <a16:creationId xmlns:a16="http://schemas.microsoft.com/office/drawing/2014/main" id="{BA407A52-66F4-4CDE-A726-FF79F3EC34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8">
            <a:extLst>
              <a:ext uri="{FF2B5EF4-FFF2-40B4-BE49-F238E27FC236}">
                <a16:creationId xmlns:a16="http://schemas.microsoft.com/office/drawing/2014/main" id="{D28FFB34-4FC3-46F5-B900-D3B774FD0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a:extLst>
              <a:ext uri="{FF2B5EF4-FFF2-40B4-BE49-F238E27FC236}">
                <a16:creationId xmlns:a16="http://schemas.microsoft.com/office/drawing/2014/main" id="{205F7B13-ACB5-46BE-8070-0431266B18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a:extLst>
              <a:ext uri="{FF2B5EF4-FFF2-40B4-BE49-F238E27FC236}">
                <a16:creationId xmlns:a16="http://schemas.microsoft.com/office/drawing/2014/main" id="{D52A0D23-45DD-4DF4-ADE6-A81F409BB9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8A6E6C3B-F393-46BF-91C3-DC473D3A007C}"/>
              </a:ext>
            </a:extLst>
          </p:cNvPr>
          <p:cNvSpPr>
            <a:spLocks noGrp="1"/>
          </p:cNvSpPr>
          <p:nvPr>
            <p:ph type="title"/>
          </p:nvPr>
        </p:nvSpPr>
        <p:spPr>
          <a:xfrm>
            <a:off x="7829658" y="1253067"/>
            <a:ext cx="3371742" cy="4351866"/>
          </a:xfrm>
        </p:spPr>
        <p:txBody>
          <a:bodyPr anchor="ctr">
            <a:normAutofit/>
          </a:bodyPr>
          <a:lstStyle/>
          <a:p>
            <a:r>
              <a:rPr lang="en-US" b="1" dirty="0">
                <a:solidFill>
                  <a:schemeClr val="bg1"/>
                </a:solidFill>
              </a:rPr>
              <a:t>Introduction </a:t>
            </a:r>
          </a:p>
        </p:txBody>
      </p:sp>
    </p:spTree>
    <p:extLst>
      <p:ext uri="{BB962C8B-B14F-4D97-AF65-F5344CB8AC3E}">
        <p14:creationId xmlns:p14="http://schemas.microsoft.com/office/powerpoint/2010/main" val="515775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ierarchical Campus Network Architecture 5.1 Requirement of the... |  Download Scientific Diagram">
            <a:extLst>
              <a:ext uri="{FF2B5EF4-FFF2-40B4-BE49-F238E27FC236}">
                <a16:creationId xmlns:a16="http://schemas.microsoft.com/office/drawing/2014/main" id="{ACFA8148-0F96-40E8-8829-35B8FB8C2D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10" r="-2" b="-2"/>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0213CEA-FF6B-4E84-8BE6-D56A06BA56B6}"/>
              </a:ext>
            </a:extLst>
          </p:cNvPr>
          <p:cNvSpPr>
            <a:spLocks noGrp="1"/>
          </p:cNvSpPr>
          <p:nvPr>
            <p:ph type="title"/>
          </p:nvPr>
        </p:nvSpPr>
        <p:spPr>
          <a:xfrm>
            <a:off x="677333" y="609600"/>
            <a:ext cx="3851123" cy="1320800"/>
          </a:xfrm>
        </p:spPr>
        <p:txBody>
          <a:bodyPr>
            <a:normAutofit/>
          </a:bodyPr>
          <a:lstStyle/>
          <a:p>
            <a:pPr>
              <a:lnSpc>
                <a:spcPct val="90000"/>
              </a:lnSpc>
            </a:pPr>
            <a:r>
              <a:rPr lang="en-US" sz="3100" b="1" dirty="0">
                <a:latin typeface="Times New Roman" panose="02020603050405020304" pitchFamily="18" charset="0"/>
                <a:cs typeface="Times New Roman" panose="02020603050405020304" pitchFamily="18" charset="0"/>
              </a:rPr>
              <a:t>The campus network security threats</a:t>
            </a:r>
          </a:p>
        </p:txBody>
      </p:sp>
      <p:sp>
        <p:nvSpPr>
          <p:cNvPr id="3" name="Content Placeholder 2">
            <a:extLst>
              <a:ext uri="{FF2B5EF4-FFF2-40B4-BE49-F238E27FC236}">
                <a16:creationId xmlns:a16="http://schemas.microsoft.com/office/drawing/2014/main" id="{9542EB1A-97F1-4256-926E-1E5F834F9A5B}"/>
              </a:ext>
            </a:extLst>
          </p:cNvPr>
          <p:cNvSpPr>
            <a:spLocks noGrp="1"/>
          </p:cNvSpPr>
          <p:nvPr>
            <p:ph idx="1"/>
          </p:nvPr>
        </p:nvSpPr>
        <p:spPr>
          <a:xfrm>
            <a:off x="677334" y="2160589"/>
            <a:ext cx="3851122" cy="3880773"/>
          </a:xfrm>
        </p:spPr>
        <p:txBody>
          <a:bodyPr>
            <a:normAutofit/>
          </a:bodyPr>
          <a:lstStyle/>
          <a:p>
            <a:pPr>
              <a:lnSpc>
                <a:spcPct val="90000"/>
              </a:lnSpc>
            </a:pPr>
            <a:r>
              <a:rPr lang="en-US" sz="1700" b="1" dirty="0">
                <a:latin typeface="Times New Roman" panose="02020603050405020304" pitchFamily="18" charset="0"/>
                <a:cs typeface="Times New Roman" panose="02020603050405020304" pitchFamily="18" charset="0"/>
              </a:rPr>
              <a:t>Analysis of the characteristics and common threats to the campus network security management , the security issues are increasingly highlight computer viruses, hacker attacks, data tampering and loss of network security risks</a:t>
            </a:r>
          </a:p>
          <a:p>
            <a:pPr>
              <a:lnSpc>
                <a:spcPct val="90000"/>
              </a:lnSpc>
            </a:pPr>
            <a:r>
              <a:rPr lang="en-US" sz="1700" b="1" dirty="0">
                <a:latin typeface="Times New Roman" panose="02020603050405020304" pitchFamily="18" charset="0"/>
                <a:ea typeface="Times New Roman" panose="02020603050405020304" pitchFamily="18" charset="0"/>
              </a:rPr>
              <a:t>N</a:t>
            </a:r>
            <a:r>
              <a:rPr lang="en-US" sz="1700" b="1" dirty="0">
                <a:effectLst/>
                <a:latin typeface="Times New Roman" panose="02020603050405020304" pitchFamily="18" charset="0"/>
                <a:ea typeface="Times New Roman" panose="02020603050405020304" pitchFamily="18" charset="0"/>
              </a:rPr>
              <a:t>etwork security commonly used techniques such as firewalls, VLAN, and so on, made a series of security policy for the campus network</a:t>
            </a:r>
            <a:r>
              <a:rPr lang="en-US" sz="1700" b="1" spc="-45" dirty="0">
                <a:effectLst/>
                <a:latin typeface="Times New Roman" panose="02020603050405020304" pitchFamily="18" charset="0"/>
                <a:ea typeface="Times New Roman" panose="02020603050405020304" pitchFamily="18" charset="0"/>
              </a:rPr>
              <a:t> </a:t>
            </a:r>
            <a:r>
              <a:rPr lang="en-US" sz="1700" b="1" dirty="0">
                <a:effectLst/>
                <a:latin typeface="Times New Roman" panose="02020603050405020304" pitchFamily="18" charset="0"/>
                <a:ea typeface="Times New Roman" panose="02020603050405020304" pitchFamily="18" charset="0"/>
              </a:rPr>
              <a:t>characteristics</a:t>
            </a:r>
          </a:p>
          <a:p>
            <a:pPr>
              <a:lnSpc>
                <a:spcPct val="90000"/>
              </a:lnSpc>
            </a:pPr>
            <a:r>
              <a:rPr lang="en-US" sz="1700" b="1" dirty="0">
                <a:latin typeface="Times New Roman" panose="02020603050405020304" pitchFamily="18" charset="0"/>
                <a:ea typeface="Times New Roman" panose="02020603050405020304" pitchFamily="18" charset="0"/>
              </a:rPr>
              <a:t>C</a:t>
            </a:r>
            <a:r>
              <a:rPr lang="en-US" sz="1700" b="1" dirty="0">
                <a:effectLst/>
                <a:latin typeface="Times New Roman" panose="02020603050405020304" pitchFamily="18" charset="0"/>
                <a:ea typeface="Times New Roman" panose="02020603050405020304" pitchFamily="18" charset="0"/>
              </a:rPr>
              <a:t>ampus network security threats are mainly produced in internal and external</a:t>
            </a:r>
          </a:p>
          <a:p>
            <a:pPr>
              <a:lnSpc>
                <a:spcPct val="90000"/>
              </a:lnSpc>
            </a:pPr>
            <a:endParaRPr lang="en-US" sz="1700" b="1" dirty="0">
              <a:latin typeface="Times New Roman" panose="02020603050405020304" pitchFamily="18" charset="0"/>
            </a:endParaRPr>
          </a:p>
          <a:p>
            <a:pPr>
              <a:lnSpc>
                <a:spcPct val="90000"/>
              </a:lnSpc>
            </a:pPr>
            <a:endParaRPr lang="en-US" sz="1700" b="1" dirty="0"/>
          </a:p>
        </p:txBody>
      </p:sp>
      <p:cxnSp>
        <p:nvCxnSpPr>
          <p:cNvPr id="71"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101936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Security Threats illustration">
            <a:extLst>
              <a:ext uri="{FF2B5EF4-FFF2-40B4-BE49-F238E27FC236}">
                <a16:creationId xmlns:a16="http://schemas.microsoft.com/office/drawing/2014/main" id="{42F0B4AE-067D-41DC-8D26-96536311C51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3833" r="18047" b="1"/>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6D31A0A-D258-4789-A996-F1120E4F406E}"/>
              </a:ext>
            </a:extLst>
          </p:cNvPr>
          <p:cNvSpPr>
            <a:spLocks noGrp="1"/>
          </p:cNvSpPr>
          <p:nvPr>
            <p:ph type="title"/>
          </p:nvPr>
        </p:nvSpPr>
        <p:spPr>
          <a:xfrm>
            <a:off x="677333" y="609600"/>
            <a:ext cx="3851123" cy="1320800"/>
          </a:xfrm>
        </p:spPr>
        <p:txBody>
          <a:bodyPr>
            <a:normAutofit/>
          </a:bodyPr>
          <a:lstStyle/>
          <a:p>
            <a:pPr>
              <a:lnSpc>
                <a:spcPct val="90000"/>
              </a:lnSpc>
            </a:pPr>
            <a:r>
              <a:rPr lang="en-US" sz="2800" b="1" dirty="0"/>
              <a:t>Internal security threats faced by the Campus Network</a:t>
            </a:r>
          </a:p>
        </p:txBody>
      </p:sp>
      <p:sp>
        <p:nvSpPr>
          <p:cNvPr id="3" name="Content Placeholder 2">
            <a:extLst>
              <a:ext uri="{FF2B5EF4-FFF2-40B4-BE49-F238E27FC236}">
                <a16:creationId xmlns:a16="http://schemas.microsoft.com/office/drawing/2014/main" id="{F6CE0DD0-16A1-45BD-83A5-822AC6166B2E}"/>
              </a:ext>
            </a:extLst>
          </p:cNvPr>
          <p:cNvSpPr>
            <a:spLocks noGrp="1"/>
          </p:cNvSpPr>
          <p:nvPr>
            <p:ph idx="1"/>
          </p:nvPr>
        </p:nvSpPr>
        <p:spPr>
          <a:xfrm>
            <a:off x="677334" y="2160589"/>
            <a:ext cx="3851122" cy="3880773"/>
          </a:xfrm>
        </p:spPr>
        <p:txBody>
          <a:bodyPr>
            <a:normAutofit/>
          </a:bodyPr>
          <a:lstStyle/>
          <a:p>
            <a:r>
              <a:rPr lang="en-US" b="1" dirty="0">
                <a:latin typeface="Times New Roman" panose="02020603050405020304" pitchFamily="18" charset="0"/>
                <a:cs typeface="Times New Roman" panose="02020603050405020304" pitchFamily="18" charset="0"/>
              </a:rPr>
              <a:t>Unauthorized access to internal users in the campus network is one of the main campus network security</a:t>
            </a:r>
          </a:p>
          <a:p>
            <a:r>
              <a:rPr lang="en-US" b="1" dirty="0">
                <a:latin typeface="Times New Roman" panose="02020603050405020304" pitchFamily="18" charset="0"/>
                <a:cs typeface="Times New Roman" panose="02020603050405020304" pitchFamily="18" charset="0"/>
              </a:rPr>
              <a:t>Internal users to malicious attacks</a:t>
            </a:r>
          </a:p>
          <a:p>
            <a:r>
              <a:rPr lang="en-US" b="1" dirty="0">
                <a:latin typeface="Times New Roman" panose="02020603050405020304" pitchFamily="18" charset="0"/>
                <a:cs typeface="Times New Roman" panose="02020603050405020304" pitchFamily="18" charset="0"/>
              </a:rPr>
              <a:t>Physical theft of company devices</a:t>
            </a:r>
          </a:p>
          <a:p>
            <a:r>
              <a:rPr lang="en-US" b="1" i="0" dirty="0">
                <a:effectLst/>
                <a:latin typeface="Times New Roman" panose="02020603050405020304" pitchFamily="18" charset="0"/>
                <a:cs typeface="Times New Roman" panose="02020603050405020304" pitchFamily="18" charset="0"/>
              </a:rPr>
              <a:t>Use of unauthorized devices</a:t>
            </a:r>
          </a:p>
          <a:p>
            <a:endParaRPr lang="en-US" b="1" dirty="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p:txBody>
      </p:sp>
      <p:cxnSp>
        <p:nvCxnSpPr>
          <p:cNvPr id="71"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48733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0383F-0D5A-4F09-8D8D-079283C6F024}"/>
              </a:ext>
            </a:extLst>
          </p:cNvPr>
          <p:cNvSpPr>
            <a:spLocks noGrp="1"/>
          </p:cNvSpPr>
          <p:nvPr>
            <p:ph type="title"/>
          </p:nvPr>
        </p:nvSpPr>
        <p:spPr>
          <a:xfrm>
            <a:off x="676746" y="609600"/>
            <a:ext cx="3729076" cy="1320800"/>
          </a:xfrm>
        </p:spPr>
        <p:txBody>
          <a:bodyPr anchor="ctr">
            <a:normAutofit/>
          </a:bodyPr>
          <a:lstStyle/>
          <a:p>
            <a:pPr>
              <a:lnSpc>
                <a:spcPct val="90000"/>
              </a:lnSpc>
            </a:pPr>
            <a:r>
              <a:rPr lang="en-US" sz="2800" b="1" dirty="0">
                <a:latin typeface="Times New Roman" panose="02020603050405020304" pitchFamily="18" charset="0"/>
                <a:cs typeface="Times New Roman" panose="02020603050405020304" pitchFamily="18" charset="0"/>
              </a:rPr>
              <a:t>External security threats faced by the Campus Network</a:t>
            </a:r>
          </a:p>
        </p:txBody>
      </p:sp>
      <p:sp>
        <p:nvSpPr>
          <p:cNvPr id="3" name="Content Placeholder 2">
            <a:extLst>
              <a:ext uri="{FF2B5EF4-FFF2-40B4-BE49-F238E27FC236}">
                <a16:creationId xmlns:a16="http://schemas.microsoft.com/office/drawing/2014/main" id="{57BA9351-9371-448C-9AC9-12DF875C7181}"/>
              </a:ext>
            </a:extLst>
          </p:cNvPr>
          <p:cNvSpPr>
            <a:spLocks noGrp="1"/>
          </p:cNvSpPr>
          <p:nvPr>
            <p:ph idx="1"/>
          </p:nvPr>
        </p:nvSpPr>
        <p:spPr>
          <a:xfrm>
            <a:off x="685167" y="2160589"/>
            <a:ext cx="3720916" cy="3560733"/>
          </a:xfrm>
        </p:spPr>
        <p:txBody>
          <a:bodyPr>
            <a:normAutofit/>
          </a:bodyPr>
          <a:lstStyle/>
          <a:p>
            <a:pPr>
              <a:lnSpc>
                <a:spcPct val="90000"/>
              </a:lnSpc>
            </a:pPr>
            <a:r>
              <a:rPr lang="en-US" sz="1700" b="1"/>
              <a:t>Computer viruses are the main reason for the campus network is facing external security threat.</a:t>
            </a:r>
          </a:p>
          <a:p>
            <a:pPr>
              <a:lnSpc>
                <a:spcPct val="90000"/>
              </a:lnSpc>
            </a:pPr>
            <a:r>
              <a:rPr lang="en-US" sz="1700" b="1"/>
              <a:t>External hackers hack programs, system vulnerabilities, remote control computer, and even direct damage to computer systems.</a:t>
            </a:r>
          </a:p>
          <a:p>
            <a:pPr>
              <a:lnSpc>
                <a:spcPct val="90000"/>
              </a:lnSpc>
            </a:pPr>
            <a:r>
              <a:rPr lang="en-US" sz="1700" b="1"/>
              <a:t>Password attack</a:t>
            </a:r>
          </a:p>
          <a:p>
            <a:pPr>
              <a:lnSpc>
                <a:spcPct val="90000"/>
              </a:lnSpc>
            </a:pPr>
            <a:r>
              <a:rPr lang="en-US" sz="1700" b="1"/>
              <a:t>Phishing and spear phishing attacks</a:t>
            </a:r>
          </a:p>
          <a:p>
            <a:pPr>
              <a:lnSpc>
                <a:spcPct val="90000"/>
              </a:lnSpc>
            </a:pPr>
            <a:endParaRPr lang="en-US" sz="1700" b="1"/>
          </a:p>
          <a:p>
            <a:pPr>
              <a:lnSpc>
                <a:spcPct val="90000"/>
              </a:lnSpc>
            </a:pPr>
            <a:endParaRPr lang="en-US" sz="1700" b="1"/>
          </a:p>
        </p:txBody>
      </p:sp>
      <p:pic>
        <p:nvPicPr>
          <p:cNvPr id="3074" name="Picture 2" descr="10 ways to prevent computer security threats from insiders">
            <a:extLst>
              <a:ext uri="{FF2B5EF4-FFF2-40B4-BE49-F238E27FC236}">
                <a16:creationId xmlns:a16="http://schemas.microsoft.com/office/drawing/2014/main" id="{FDEDA837-1F7F-47C3-8F2C-0368278DC83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54035" y="2411527"/>
            <a:ext cx="4602747" cy="1530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3043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8" name="Picture 4" descr="A Guide to Physical Security Threats and Physical Protection of Data in  2020 - Cyber Crimes Watch">
            <a:extLst>
              <a:ext uri="{FF2B5EF4-FFF2-40B4-BE49-F238E27FC236}">
                <a16:creationId xmlns:a16="http://schemas.microsoft.com/office/drawing/2014/main" id="{5802D588-9CC8-4774-8BD6-B2D823B7624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701" t="-2346" r="43218" b="2346"/>
          <a:stretch/>
        </p:blipFill>
        <p:spPr bwMode="auto">
          <a:xfrm>
            <a:off x="4269854" y="-1"/>
            <a:ext cx="7496048"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F7EFD4E-17EC-4D40-9CF5-802016127028}"/>
              </a:ext>
            </a:extLst>
          </p:cNvPr>
          <p:cNvSpPr>
            <a:spLocks noGrp="1"/>
          </p:cNvSpPr>
          <p:nvPr>
            <p:ph type="title"/>
          </p:nvPr>
        </p:nvSpPr>
        <p:spPr>
          <a:xfrm>
            <a:off x="677333" y="609600"/>
            <a:ext cx="3851123" cy="1320800"/>
          </a:xfrm>
        </p:spPr>
        <p:txBody>
          <a:bodyPr>
            <a:normAutofit/>
          </a:bodyPr>
          <a:lstStyle/>
          <a:p>
            <a:pPr>
              <a:lnSpc>
                <a:spcPct val="90000"/>
              </a:lnSpc>
            </a:pPr>
            <a:r>
              <a:rPr lang="en-US" sz="2800" b="1" dirty="0">
                <a:latin typeface="Times New Roman" panose="02020603050405020304" pitchFamily="18" charset="0"/>
                <a:cs typeface="Times New Roman" panose="02020603050405020304" pitchFamily="18" charset="0"/>
              </a:rPr>
              <a:t>Campus Network defects and physical security threats</a:t>
            </a:r>
          </a:p>
        </p:txBody>
      </p:sp>
      <p:sp>
        <p:nvSpPr>
          <p:cNvPr id="3" name="Content Placeholder 2">
            <a:extLst>
              <a:ext uri="{FF2B5EF4-FFF2-40B4-BE49-F238E27FC236}">
                <a16:creationId xmlns:a16="http://schemas.microsoft.com/office/drawing/2014/main" id="{2B6EBBC0-1343-412A-BDCF-D0018EE40EC0}"/>
              </a:ext>
            </a:extLst>
          </p:cNvPr>
          <p:cNvSpPr>
            <a:spLocks noGrp="1"/>
          </p:cNvSpPr>
          <p:nvPr>
            <p:ph idx="1"/>
          </p:nvPr>
        </p:nvSpPr>
        <p:spPr>
          <a:xfrm>
            <a:off x="677334" y="2160589"/>
            <a:ext cx="3851122" cy="3880773"/>
          </a:xfrm>
        </p:spPr>
        <p:txBody>
          <a:bodyPr>
            <a:normAutofit/>
          </a:bodyPr>
          <a:lstStyle/>
          <a:p>
            <a:pPr marL="0" indent="0">
              <a:lnSpc>
                <a:spcPct val="90000"/>
              </a:lnSpc>
              <a:buNone/>
            </a:pPr>
            <a:r>
              <a:rPr lang="en-US" sz="1500" dirty="0">
                <a:effectLst/>
                <a:latin typeface="Times New Roman" panose="02020603050405020304" pitchFamily="18" charset="0"/>
                <a:ea typeface="Times New Roman" panose="02020603050405020304" pitchFamily="18" charset="0"/>
              </a:rPr>
              <a:t>Addition by the security threats from inside and outside the system, the campus network, there are other security risks.</a:t>
            </a:r>
          </a:p>
          <a:p>
            <a:pPr>
              <a:lnSpc>
                <a:spcPct val="90000"/>
              </a:lnSpc>
              <a:buFont typeface="Wingdings" panose="05000000000000000000" pitchFamily="2" charset="2"/>
              <a:buChar char="Ø"/>
            </a:pPr>
            <a:r>
              <a:rPr lang="en-US" sz="1500" b="1" i="0" dirty="0">
                <a:effectLst/>
                <a:latin typeface="Raleway"/>
              </a:rPr>
              <a:t> Password-protect </a:t>
            </a:r>
            <a:endParaRPr lang="en-US" sz="1500" b="0" i="0" dirty="0">
              <a:effectLst/>
              <a:latin typeface="Raleway"/>
            </a:endParaRPr>
          </a:p>
          <a:p>
            <a:pPr>
              <a:lnSpc>
                <a:spcPct val="90000"/>
              </a:lnSpc>
              <a:buFont typeface="Wingdings" panose="05000000000000000000" pitchFamily="2" charset="2"/>
              <a:buChar char="Ø"/>
            </a:pPr>
            <a:r>
              <a:rPr lang="en-US" sz="1500" b="1" i="0" dirty="0">
                <a:effectLst/>
                <a:latin typeface="Raleway"/>
              </a:rPr>
              <a:t>Use anti-malware and anti-virus protection</a:t>
            </a:r>
            <a:endParaRPr lang="en-US" sz="1500" b="0" i="0" dirty="0">
              <a:effectLst/>
              <a:latin typeface="Raleway"/>
            </a:endParaRPr>
          </a:p>
          <a:p>
            <a:pPr>
              <a:lnSpc>
                <a:spcPct val="90000"/>
              </a:lnSpc>
              <a:buFont typeface="Wingdings" panose="05000000000000000000" pitchFamily="2" charset="2"/>
              <a:buChar char="Ø"/>
            </a:pPr>
            <a:r>
              <a:rPr lang="en-US" sz="1500" b="1" i="0" dirty="0">
                <a:effectLst/>
                <a:latin typeface="Raleway"/>
              </a:rPr>
              <a:t>Deliberately monitor and configure application privacy settings</a:t>
            </a:r>
            <a:endParaRPr lang="en-US" sz="1500" b="0" i="0" dirty="0">
              <a:effectLst/>
              <a:latin typeface="Raleway"/>
            </a:endParaRPr>
          </a:p>
          <a:p>
            <a:pPr>
              <a:lnSpc>
                <a:spcPct val="90000"/>
              </a:lnSpc>
              <a:buFont typeface="Wingdings" panose="05000000000000000000" pitchFamily="2" charset="2"/>
              <a:buChar char="Ø"/>
            </a:pPr>
            <a:r>
              <a:rPr lang="en-US" sz="1500" b="1" i="0" dirty="0">
                <a:effectLst/>
                <a:latin typeface="Raleway"/>
              </a:rPr>
              <a:t>Constantly back up your device data</a:t>
            </a:r>
            <a:endParaRPr lang="en-US" sz="1500" b="0" i="0" dirty="0">
              <a:effectLst/>
              <a:latin typeface="Raleway"/>
            </a:endParaRPr>
          </a:p>
          <a:p>
            <a:pPr>
              <a:lnSpc>
                <a:spcPct val="90000"/>
              </a:lnSpc>
              <a:buFont typeface="Wingdings" panose="05000000000000000000" pitchFamily="2" charset="2"/>
              <a:buChar char="Ø"/>
            </a:pPr>
            <a:r>
              <a:rPr lang="en-US" sz="1500" b="1" i="0" dirty="0">
                <a:effectLst/>
                <a:latin typeface="Raleway"/>
              </a:rPr>
              <a:t>Allow remote location and device-clearing</a:t>
            </a:r>
            <a:endParaRPr lang="en-US" sz="1500" b="0" i="0" dirty="0">
              <a:effectLst/>
              <a:latin typeface="Raleway"/>
            </a:endParaRPr>
          </a:p>
          <a:p>
            <a:pPr marL="0" indent="0">
              <a:lnSpc>
                <a:spcPct val="90000"/>
              </a:lnSpc>
              <a:buNone/>
            </a:pPr>
            <a:r>
              <a:rPr lang="en-US" sz="1500" dirty="0">
                <a:latin typeface="Times New Roman" panose="02020603050405020304" pitchFamily="18" charset="0"/>
              </a:rPr>
              <a:t>	</a:t>
            </a:r>
          </a:p>
          <a:p>
            <a:pPr marL="0" indent="0">
              <a:lnSpc>
                <a:spcPct val="90000"/>
              </a:lnSpc>
              <a:buNone/>
            </a:pPr>
            <a:endParaRPr lang="en-US" sz="1500" dirty="0"/>
          </a:p>
        </p:txBody>
      </p:sp>
      <p:cxnSp>
        <p:nvCxnSpPr>
          <p:cNvPr id="137" name="Straight Connector 136">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9" name="Straight Connector 138">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1"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3"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5"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7"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9"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1"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3"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114190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Psychological safety | CQ Net - Management skills for everyone">
            <a:extLst>
              <a:ext uri="{FF2B5EF4-FFF2-40B4-BE49-F238E27FC236}">
                <a16:creationId xmlns:a16="http://schemas.microsoft.com/office/drawing/2014/main" id="{6AD6BAA4-19FC-469A-A72B-9C2855EBD66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5937" r="41033"/>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AC02CDF-BA55-4FEB-A9DD-5441FD233C99}"/>
              </a:ext>
            </a:extLst>
          </p:cNvPr>
          <p:cNvSpPr>
            <a:spLocks noGrp="1"/>
          </p:cNvSpPr>
          <p:nvPr>
            <p:ph type="title"/>
          </p:nvPr>
        </p:nvSpPr>
        <p:spPr>
          <a:xfrm>
            <a:off x="110213" y="156238"/>
            <a:ext cx="3851123" cy="1320800"/>
          </a:xfrm>
        </p:spPr>
        <p:txBody>
          <a:bodyPr>
            <a:noAutofit/>
          </a:bodyPr>
          <a:lstStyle/>
          <a:p>
            <a:pPr>
              <a:lnSpc>
                <a:spcPct val="90000"/>
              </a:lnSpc>
            </a:pPr>
            <a:r>
              <a:rPr lang="en-US" sz="3200" b="1" dirty="0">
                <a:solidFill>
                  <a:schemeClr val="tx1"/>
                </a:solidFill>
                <a:latin typeface="Times New Roman" panose="02020603050405020304" pitchFamily="18" charset="0"/>
                <a:cs typeface="Times New Roman" panose="02020603050405020304" pitchFamily="18" charset="0"/>
              </a:rPr>
              <a:t>Strengthen safety education to strengthen the management practices</a:t>
            </a:r>
          </a:p>
        </p:txBody>
      </p:sp>
      <p:sp>
        <p:nvSpPr>
          <p:cNvPr id="3" name="Content Placeholder 2">
            <a:extLst>
              <a:ext uri="{FF2B5EF4-FFF2-40B4-BE49-F238E27FC236}">
                <a16:creationId xmlns:a16="http://schemas.microsoft.com/office/drawing/2014/main" id="{06D47D78-5FC1-4116-B6CE-E83799B3F101}"/>
              </a:ext>
            </a:extLst>
          </p:cNvPr>
          <p:cNvSpPr>
            <a:spLocks noGrp="1"/>
          </p:cNvSpPr>
          <p:nvPr>
            <p:ph idx="1"/>
          </p:nvPr>
        </p:nvSpPr>
        <p:spPr>
          <a:xfrm>
            <a:off x="1000940" y="2627119"/>
            <a:ext cx="3851122" cy="3880773"/>
          </a:xfrm>
        </p:spPr>
        <p:txBody>
          <a:bodyPr>
            <a:normAutofit/>
          </a:bodyPr>
          <a:lstStyle/>
          <a:p>
            <a:r>
              <a:rPr lang="en-US" dirty="0"/>
              <a:t>The proper use of the password the encryption means</a:t>
            </a:r>
          </a:p>
          <a:p>
            <a:r>
              <a:rPr lang="en-US" dirty="0"/>
              <a:t>The use of anti-virus techniques adhere to the preventive detection</a:t>
            </a:r>
          </a:p>
          <a:p>
            <a:r>
              <a:rPr lang="en-US" dirty="0"/>
              <a:t>focus on physical techniques to fix vulnerabilities</a:t>
            </a:r>
          </a:p>
          <a:p>
            <a:endParaRPr lang="en-US" dirty="0"/>
          </a:p>
        </p:txBody>
      </p:sp>
      <p:cxnSp>
        <p:nvCxnSpPr>
          <p:cNvPr id="2052" name="Straight Connector 7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3" name="Straight Connector 7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7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8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8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8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05330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Do you use the same password on every site? – Fusion IT">
            <a:extLst>
              <a:ext uri="{FF2B5EF4-FFF2-40B4-BE49-F238E27FC236}">
                <a16:creationId xmlns:a16="http://schemas.microsoft.com/office/drawing/2014/main" id="{2BB19FEB-D696-4016-912E-35AACBCBEC4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362"/>
          <a:stretch/>
        </p:blipFill>
        <p:spPr bwMode="auto">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F822D28-DFA8-4DC3-8DD9-9B8104971588}"/>
              </a:ext>
            </a:extLst>
          </p:cNvPr>
          <p:cNvSpPr>
            <a:spLocks noGrp="1"/>
          </p:cNvSpPr>
          <p:nvPr>
            <p:ph type="title"/>
          </p:nvPr>
        </p:nvSpPr>
        <p:spPr>
          <a:xfrm>
            <a:off x="110213" y="23150"/>
            <a:ext cx="3851123" cy="1936279"/>
          </a:xfrm>
        </p:spPr>
        <p:txBody>
          <a:bodyPr>
            <a:normAutofit fontScale="90000"/>
          </a:bodyPr>
          <a:lstStyle/>
          <a:p>
            <a:pPr>
              <a:lnSpc>
                <a:spcPct val="90000"/>
              </a:lnSpc>
            </a:pPr>
            <a:r>
              <a:rPr lang="en-US" b="1" dirty="0">
                <a:solidFill>
                  <a:schemeClr val="tx1"/>
                </a:solidFill>
              </a:rPr>
              <a:t>The proper use of the password the encryption means</a:t>
            </a:r>
            <a:br>
              <a:rPr lang="en-US" sz="2000" dirty="0"/>
            </a:br>
            <a:endParaRPr lang="en-US" sz="2000" dirty="0"/>
          </a:p>
        </p:txBody>
      </p:sp>
      <p:sp>
        <p:nvSpPr>
          <p:cNvPr id="3" name="Content Placeholder 2">
            <a:extLst>
              <a:ext uri="{FF2B5EF4-FFF2-40B4-BE49-F238E27FC236}">
                <a16:creationId xmlns:a16="http://schemas.microsoft.com/office/drawing/2014/main" id="{E358A466-644B-4B67-87D4-EF7D9DACEB4C}"/>
              </a:ext>
            </a:extLst>
          </p:cNvPr>
          <p:cNvSpPr>
            <a:spLocks noGrp="1"/>
          </p:cNvSpPr>
          <p:nvPr>
            <p:ph idx="1"/>
          </p:nvPr>
        </p:nvSpPr>
        <p:spPr>
          <a:xfrm>
            <a:off x="237314" y="1521276"/>
            <a:ext cx="4360206" cy="5313574"/>
          </a:xfrm>
        </p:spPr>
        <p:txBody>
          <a:bodyPr>
            <a:normAutofit/>
          </a:bodyPr>
          <a:lstStyle/>
          <a:p>
            <a:pPr>
              <a:lnSpc>
                <a:spcPct val="90000"/>
              </a:lnSpc>
            </a:pPr>
            <a:r>
              <a:rPr lang="en-US" sz="1600" dirty="0">
                <a:latin typeface="Times New Roman" panose="02020603050405020304" pitchFamily="18" charset="0"/>
                <a:cs typeface="Times New Roman" panose="02020603050405020304" pitchFamily="18" charset="0"/>
              </a:rPr>
              <a:t>Set a password. To frequent changes to the system administrator account and set arbitrary</a:t>
            </a:r>
          </a:p>
          <a:p>
            <a:pPr>
              <a:lnSpc>
                <a:spcPct val="90000"/>
              </a:lnSpc>
            </a:pPr>
            <a:r>
              <a:rPr lang="en-US" sz="1600" dirty="0">
                <a:latin typeface="Times New Roman" panose="02020603050405020304" pitchFamily="18" charset="0"/>
                <a:cs typeface="Times New Roman" panose="02020603050405020304" pitchFamily="18" charset="0"/>
              </a:rPr>
              <a:t>There is a sufficient length of the password</a:t>
            </a:r>
          </a:p>
          <a:p>
            <a:pPr>
              <a:lnSpc>
                <a:spcPct val="90000"/>
              </a:lnSpc>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The password you set should be a complex password with letters, numbers, special characters</a:t>
            </a:r>
          </a:p>
          <a:p>
            <a:pPr>
              <a:lnSpc>
                <a:spcPct val="90000"/>
              </a:lnSpc>
            </a:pPr>
            <a:r>
              <a:rPr lang="en-US" sz="1600" dirty="0">
                <a:latin typeface="Times New Roman" panose="02020603050405020304" pitchFamily="18" charset="0"/>
                <a:ea typeface="Times New Roman" panose="02020603050405020304" pitchFamily="18" charset="0"/>
                <a:cs typeface="Times New Roman" panose="02020603050405020304" pitchFamily="18" charset="0"/>
              </a:rPr>
              <a:t>B</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uild an "Administrator" trap accounts, does not confer any privileges, plus a super- complex password. </a:t>
            </a:r>
          </a:p>
          <a:p>
            <a:pPr marL="224155" marR="394970" indent="150495">
              <a:lnSpc>
                <a:spcPct val="90000"/>
              </a:lnSpc>
              <a:spcBef>
                <a:spcPts val="5"/>
              </a:spcBef>
              <a:spcAft>
                <a:spcPts val="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nothing.</a:t>
            </a:r>
          </a:p>
          <a:p>
            <a:pPr>
              <a:lnSpc>
                <a:spcPct val="90000"/>
              </a:lnSpc>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Use the same password does not know that such has left a security risk. Because attacks are generally cracked a user's password, </a:t>
            </a:r>
            <a:endParaRPr lang="en-US" sz="1600"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90000"/>
              </a:lnSpc>
            </a:pPr>
            <a:r>
              <a:rPr lang="en-US" sz="1600" dirty="0">
                <a:latin typeface="Times New Roman" panose="02020603050405020304" pitchFamily="18" charset="0"/>
                <a:ea typeface="Times New Roman" panose="02020603050405020304" pitchFamily="18" charset="0"/>
                <a:cs typeface="Times New Roman" panose="02020603050405020304" pitchFamily="18" charset="0"/>
              </a:rPr>
              <a:t>U</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sers can reload the encryption  and  decryption   algorithm   to   construct   your   own   encryption   and   decryption   module.   In addition, you can encrypt files and folders "feature, to prevent others from using the computer</a:t>
            </a:r>
            <a:r>
              <a:rPr lang="en-US" sz="1600" spc="-14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peek.</a:t>
            </a:r>
          </a:p>
          <a:p>
            <a:pPr>
              <a:lnSpc>
                <a:spcPct val="90000"/>
              </a:lnSpc>
            </a:pPr>
            <a:endParaRPr lang="en-US" sz="1100" dirty="0">
              <a:effectLst/>
              <a:latin typeface="Times New Roman" panose="02020603050405020304" pitchFamily="18" charset="0"/>
              <a:ea typeface="Times New Roman" panose="02020603050405020304" pitchFamily="18" charset="0"/>
            </a:endParaRPr>
          </a:p>
          <a:p>
            <a:pPr>
              <a:lnSpc>
                <a:spcPct val="90000"/>
              </a:lnSpc>
            </a:pPr>
            <a:endParaRPr lang="en-US" sz="1100" dirty="0"/>
          </a:p>
        </p:txBody>
      </p:sp>
      <p:cxnSp>
        <p:nvCxnSpPr>
          <p:cNvPr id="9" name="Straight Connector 8">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206413690"/>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844</TotalTime>
  <Words>1057</Words>
  <Application>Microsoft Office PowerPoint</Application>
  <PresentationFormat>Widescreen</PresentationFormat>
  <Paragraphs>103</Paragraphs>
  <Slides>15</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15</vt:i4>
      </vt:variant>
    </vt:vector>
  </HeadingPairs>
  <TitlesOfParts>
    <vt:vector size="24" baseType="lpstr">
      <vt:lpstr>Arial</vt:lpstr>
      <vt:lpstr>Calibri</vt:lpstr>
      <vt:lpstr>Proxima Nova ZD</vt:lpstr>
      <vt:lpstr>Raleway</vt:lpstr>
      <vt:lpstr>Times New Roman</vt:lpstr>
      <vt:lpstr>Trebuchet MS</vt:lpstr>
      <vt:lpstr>Wingdings</vt:lpstr>
      <vt:lpstr>Wingdings 3</vt:lpstr>
      <vt:lpstr>Facet</vt:lpstr>
      <vt:lpstr>Strategy Of Campus WLAN Network Security Based on University Management </vt:lpstr>
      <vt:lpstr>Table of Contents </vt:lpstr>
      <vt:lpstr>Introduction </vt:lpstr>
      <vt:lpstr>The campus network security threats</vt:lpstr>
      <vt:lpstr>Internal security threats faced by the Campus Network</vt:lpstr>
      <vt:lpstr>External security threats faced by the Campus Network</vt:lpstr>
      <vt:lpstr>Campus Network defects and physical security threats</vt:lpstr>
      <vt:lpstr>Strengthen safety education to strengthen the management practices</vt:lpstr>
      <vt:lpstr>The proper use of the password the encryption means </vt:lpstr>
      <vt:lpstr>The use of anti-virus techniques adhere to the preventive detection </vt:lpstr>
      <vt:lpstr>Focus on physical techniques to fix vulnerabilities </vt:lpstr>
      <vt:lpstr>Established security standard ISO / IEC_JTCI11</vt:lpstr>
      <vt:lpstr>Proposed Solution For Campus Network Information Security Problem</vt:lpstr>
      <vt:lpstr>Conclusions</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Strategy Of Campus WLAN Network Security Based on University Management </dc:title>
  <dc:creator>Madanayake N K it18107692</dc:creator>
  <cp:lastModifiedBy>Madanayake N K it18107692</cp:lastModifiedBy>
  <cp:revision>29</cp:revision>
  <dcterms:created xsi:type="dcterms:W3CDTF">2021-05-25T17:19:17Z</dcterms:created>
  <dcterms:modified xsi:type="dcterms:W3CDTF">2021-05-27T14:46:49Z</dcterms:modified>
</cp:coreProperties>
</file>

<file path=docProps/thumbnail.jpeg>
</file>